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sldIdLst>
    <p:sldId id="2184" r:id="rId2"/>
    <p:sldId id="261" r:id="rId3"/>
    <p:sldId id="258" r:id="rId4"/>
    <p:sldId id="257" r:id="rId5"/>
    <p:sldId id="265" r:id="rId6"/>
    <p:sldId id="267" r:id="rId7"/>
    <p:sldId id="264" r:id="rId8"/>
    <p:sldId id="259" r:id="rId9"/>
    <p:sldId id="338" r:id="rId10"/>
    <p:sldId id="345" r:id="rId11"/>
    <p:sldId id="344" r:id="rId12"/>
    <p:sldId id="2185" r:id="rId13"/>
    <p:sldId id="342" r:id="rId14"/>
    <p:sldId id="277" r:id="rId15"/>
    <p:sldId id="278" r:id="rId16"/>
    <p:sldId id="279" r:id="rId17"/>
    <p:sldId id="280" r:id="rId18"/>
    <p:sldId id="323" r:id="rId19"/>
    <p:sldId id="325" r:id="rId20"/>
    <p:sldId id="326" r:id="rId21"/>
    <p:sldId id="353" r:id="rId22"/>
    <p:sldId id="269" r:id="rId23"/>
    <p:sldId id="306" r:id="rId24"/>
    <p:sldId id="324" r:id="rId25"/>
    <p:sldId id="282" r:id="rId26"/>
    <p:sldId id="283" r:id="rId27"/>
    <p:sldId id="284" r:id="rId28"/>
    <p:sldId id="285" r:id="rId29"/>
    <p:sldId id="291" r:id="rId30"/>
    <p:sldId id="293" r:id="rId31"/>
    <p:sldId id="347" r:id="rId32"/>
    <p:sldId id="351" r:id="rId33"/>
    <p:sldId id="290" r:id="rId34"/>
    <p:sldId id="327" r:id="rId35"/>
    <p:sldId id="318" r:id="rId36"/>
    <p:sldId id="315" r:id="rId37"/>
    <p:sldId id="298" r:id="rId38"/>
    <p:sldId id="316" r:id="rId39"/>
    <p:sldId id="313" r:id="rId40"/>
    <p:sldId id="317" r:id="rId41"/>
    <p:sldId id="352" r:id="rId42"/>
    <p:sldId id="304" r:id="rId43"/>
    <p:sldId id="287" r:id="rId44"/>
    <p:sldId id="307" r:id="rId45"/>
    <p:sldId id="328" r:id="rId46"/>
    <p:sldId id="329" r:id="rId47"/>
    <p:sldId id="334" r:id="rId48"/>
    <p:sldId id="330" r:id="rId49"/>
    <p:sldId id="331" r:id="rId50"/>
    <p:sldId id="2186" r:id="rId51"/>
    <p:sldId id="332" r:id="rId52"/>
    <p:sldId id="303" r:id="rId53"/>
    <p:sldId id="302" r:id="rId54"/>
    <p:sldId id="321" r:id="rId55"/>
    <p:sldId id="311" r:id="rId56"/>
    <p:sldId id="335" r:id="rId57"/>
    <p:sldId id="333" r:id="rId58"/>
    <p:sldId id="263" r:id="rId59"/>
    <p:sldId id="336" r:id="rId60"/>
    <p:sldId id="355" r:id="rId61"/>
    <p:sldId id="354" r:id="rId62"/>
    <p:sldId id="349" r:id="rId63"/>
    <p:sldId id="305" r:id="rId64"/>
    <p:sldId id="337" r:id="rId65"/>
    <p:sldId id="270" r:id="rId66"/>
    <p:sldId id="266" r:id="rId67"/>
    <p:sldId id="320" r:id="rId6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4"/>
    <p:restoredTop sz="86816" autoAdjust="0"/>
  </p:normalViewPr>
  <p:slideViewPr>
    <p:cSldViewPr snapToGrid="0" snapToObjects="1">
      <p:cViewPr varScale="1">
        <p:scale>
          <a:sx n="107" d="100"/>
          <a:sy n="107" d="100"/>
        </p:scale>
        <p:origin x="1872"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11/27/25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oconductor.org/packages/enrichplo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Gene_Ontology%23cite_note-pmid10802651-25" TargetMode="External"/><Relationship Id="rId3" Type="http://schemas.openxmlformats.org/officeDocument/2006/relationships/hyperlink" Target="https://en.wikipedia.org/wiki/Genome_sequencing" TargetMode="External"/><Relationship Id="rId7" Type="http://schemas.openxmlformats.org/officeDocument/2006/relationships/hyperlink" Target="https://en.wikipedia.org/wiki/Saccharomyces_cerevisia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Mus_musculus" TargetMode="External"/><Relationship Id="rId5" Type="http://schemas.openxmlformats.org/officeDocument/2006/relationships/hyperlink" Target="https://en.wikipedia.org/wiki/Drosophila_melanogaster" TargetMode="External"/><Relationship Id="rId10" Type="http://schemas.openxmlformats.org/officeDocument/2006/relationships/hyperlink" Target="https://en.wikipedia.org/wiki/Gene_Ontology%23cite_note-urlGene_Ontology_Resource-7" TargetMode="External"/><Relationship Id="rId4" Type="http://schemas.openxmlformats.org/officeDocument/2006/relationships/hyperlink" Target="https://en.wikipedia.org/wiki/Model_organism" TargetMode="External"/><Relationship Id="rId9" Type="http://schemas.openxmlformats.org/officeDocument/2006/relationships/hyperlink" Target="https://en.wikipedia.org/wiki/Model_Organism_Databas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anehisa.jp/"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icr.on.c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ohsu.edu/" TargetMode="External"/><Relationship Id="rId5" Type="http://schemas.openxmlformats.org/officeDocument/2006/relationships/hyperlink" Target="http://www.ebi.ac.uk/" TargetMode="External"/><Relationship Id="rId4" Type="http://schemas.openxmlformats.org/officeDocument/2006/relationships/hyperlink" Target="http://nyulangone.org/"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ncbi.nlm.nih.gov/pubmed/?term=Tamayo%20P%5BAuthor%5D&amp;cauthor=true&amp;cauthor_uid=26771021" TargetMode="External"/><Relationship Id="rId3" Type="http://schemas.openxmlformats.org/officeDocument/2006/relationships/hyperlink" Target="https://www.ncbi.nlm.nih.gov/pubmed/?term=Liberzon%20A%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ncbi.nlm.nih.gov/pubmed/?term=Ghandi%20M%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genome.jp/kegg/"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www.pathwaycommons.org/pc/" TargetMode="External"/><Relationship Id="rId4" Type="http://schemas.openxmlformats.org/officeDocument/2006/relationships/hyperlink" Target="http://www.reactome.or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34</a:t>
            </a:fld>
            <a:endParaRPr lang="en-US"/>
          </a:p>
        </p:txBody>
      </p:sp>
    </p:spTree>
    <p:extLst>
      <p:ext uri="{BB962C8B-B14F-4D97-AF65-F5344CB8AC3E}">
        <p14:creationId xmlns:p14="http://schemas.microsoft.com/office/powerpoint/2010/main" val="80917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38</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39</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40</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44</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47</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48</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49</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51</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56</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67</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a:t>Interpret the expression results in terms of higher order biological processes or molecular pathways</a:t>
            </a:r>
            <a:endParaRPr lang="en-US" sz="2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alibri" charset="0"/>
              </a:rPr>
              <a:t>Joao: heatmap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/articles/s41596-018-0103-9</a:t>
            </a:r>
          </a:p>
          <a:p>
            <a:r>
              <a:rPr lang="en-US" dirty="0"/>
              <a:t>Interpret in-</a:t>
            </a:r>
            <a:r>
              <a:rPr lang="en-US" b="1" dirty="0"/>
              <a:t>tur</a:t>
            </a:r>
            <a:r>
              <a:rPr lang="en-US" dirty="0"/>
              <a:t>-</a:t>
            </a:r>
            <a:r>
              <a:rPr lang="en-US" dirty="0" err="1"/>
              <a:t>prit</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11493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13</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yellow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16</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more than 1 gene set</a:t>
            </a:r>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20</a:t>
            </a:fld>
            <a:endParaRPr lang="en-US"/>
          </a:p>
        </p:txBody>
      </p:sp>
    </p:spTree>
    <p:extLst>
      <p:ext uri="{BB962C8B-B14F-4D97-AF65-F5344CB8AC3E}">
        <p14:creationId xmlns:p14="http://schemas.microsoft.com/office/powerpoint/2010/main" val="101734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8C09380-7ABF-894B-A0F6-4B5DF60818A1}" type="datetime1">
              <a:rPr lang="en-US" smtClean="0"/>
              <a:t>11/27/25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0886FB1F-5D67-AC43-BC29-6CDB6E966CC2}" type="datetime1">
              <a:rPr lang="en-US" smtClean="0"/>
              <a:t>11/27/25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72993CE3-FF75-8E49-A9EC-F82AFBD7AE14}" type="datetime1">
              <a:rPr lang="en-US" smtClean="0"/>
              <a:t>11/27/25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4096827" y="1295184"/>
            <a:ext cx="6323119" cy="3771227"/>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308109" y="3053223"/>
            <a:ext cx="5112976" cy="1309483"/>
          </a:xfrm>
          <a:prstGeom prst="rect">
            <a:avLst/>
          </a:prstGeom>
        </p:spPr>
        <p:txBody>
          <a:bodyPr anchor="t">
            <a:noAutofit/>
          </a:bodyPr>
          <a:lstStyle>
            <a:lvl1pPr algn="l">
              <a:defRPr sz="33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308110" y="2483568"/>
            <a:ext cx="5112975" cy="426204"/>
          </a:xfrm>
          <a:prstGeom prst="rect">
            <a:avLst/>
          </a:prstGeom>
        </p:spPr>
        <p:txBody>
          <a:bodyPr anchor="ctr">
            <a:noAutofit/>
          </a:bodyPr>
          <a:lstStyle>
            <a:lvl1pPr marL="0" indent="0" algn="l">
              <a:buNone/>
              <a:defRPr sz="900" b="0" i="0" cap="all" spc="225" baseline="0">
                <a:solidFill>
                  <a:schemeClr val="tx1"/>
                </a:solidFill>
                <a:latin typeface="+mn-lt"/>
                <a:cs typeface="Gill Sans" panose="020B0502020104020203" pitchFamily="34"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407934" y="520351"/>
            <a:ext cx="2045477"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308372" y="5355034"/>
            <a:ext cx="2043113" cy="261711"/>
          </a:xfrm>
          <a:prstGeom prst="rect">
            <a:avLst/>
          </a:prstGeom>
        </p:spPr>
        <p:txBody>
          <a:bodyPr>
            <a:noAutofit/>
          </a:bodyPr>
          <a:lstStyle>
            <a:lvl1pPr marL="0" indent="0">
              <a:buNone/>
              <a:defRPr sz="12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3913320" y="1525932"/>
            <a:ext cx="3145151"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308109" y="5066271"/>
            <a:ext cx="2043113" cy="261711"/>
          </a:xfrm>
          <a:prstGeom prst="rect">
            <a:avLst/>
          </a:prstGeom>
        </p:spPr>
        <p:txBody>
          <a:bodyPr>
            <a:noAutofit/>
          </a:bodyPr>
          <a:lstStyle>
            <a:lvl1pPr marL="0" indent="0">
              <a:buNone/>
              <a:defRPr sz="12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8109" y="6163222"/>
            <a:ext cx="791188" cy="507172"/>
          </a:xfrm>
          <a:prstGeom prst="rect">
            <a:avLst/>
          </a:prstGeom>
        </p:spPr>
      </p:pic>
    </p:spTree>
    <p:extLst>
      <p:ext uri="{BB962C8B-B14F-4D97-AF65-F5344CB8AC3E}">
        <p14:creationId xmlns:p14="http://schemas.microsoft.com/office/powerpoint/2010/main" val="173499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B34778D2-1816-BA48-9593-E41D7EE20E4F}" type="datetime1">
              <a:rPr lang="en-US" smtClean="0"/>
              <a:t>11/27/25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9CC1813C-0433-AE4D-ADEE-0C25C17CB6EE}" type="datetime1">
              <a:rPr lang="en-US" smtClean="0"/>
              <a:t>11/27/25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ED46BD05-32E1-2444-88A1-9477EE8D64E5}" type="datetime1">
              <a:rPr lang="en-US" smtClean="0"/>
              <a:t>11/27/25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EF8D4F89-ABDE-3C44-BE47-C9256861F894}" type="datetime1">
              <a:rPr lang="en-US" smtClean="0"/>
              <a:t>11/27/25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F69D35A-1E09-7C44-9573-6CC109F9A2B4}" type="datetime1">
              <a:rPr lang="en-US" smtClean="0"/>
              <a:t>11/27/25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ACD0EB-BF9D-F64C-8AAB-11B709AD2621}" type="datetime1">
              <a:rPr lang="en-US" smtClean="0"/>
              <a:t>11/27/25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43A9F5DA-E482-6449-9804-20C46DBD52A7}" type="datetime1">
              <a:rPr lang="en-US" smtClean="0"/>
              <a:t>11/27/25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D86488AD-B2F2-1C44-86F4-FF8F7A4888BB}" type="datetime1">
              <a:rPr lang="en-US" smtClean="0"/>
              <a:t>11/27/25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4467D878-E36E-C14A-A23A-213408085EFD}" type="datetime1">
              <a:rPr lang="en-US" smtClean="0"/>
              <a:t>11/27/25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ustavo.ruizbuendia@sib.swiss" TargetMode="External"/><Relationship Id="rId2" Type="http://schemas.openxmlformats.org/officeDocument/2006/relationships/hyperlink" Target="mailto:tania.wyss@sib.swiss"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038/s41586-023-06546-y" TargetMode="External"/><Relationship Id="rId5" Type="http://schemas.openxmlformats.org/officeDocument/2006/relationships/image" Target="../media/image16.png"/><Relationship Id="rId4" Type="http://schemas.openxmlformats.org/officeDocument/2006/relationships/hyperlink" Target="https://doi.org/10.1016/j.cell.2023.08.04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ib-swiss.github.io/enrichment-analysis-training/links/%23tools-for-species-other-than-human-or-mous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engnote.blogspot.com/2012/12/calculate-correct-hypergeometric-p.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yulab-smu.top/clusterProfiler-boo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2" Type="http://schemas.openxmlformats.org/officeDocument/2006/relationships/hyperlink" Target="https://jlb.onlinelibrary.wiley.com/doi/full/10.1002/JLB.5MA0120-209R?af=R"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mengnote.blogspot.com/2012/12/calculate-correct-hypergeometric-p.html"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as.org/doi/epdf/10.1073/pnas.0506580102"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ioconductor.org/packages/3.18/BiocViews.html%23___OrgDb"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3390/ijms2215816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conductor.org/packages/release/bioc/html/enrichplot.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gsea-msigdb.org/gsea/downloads.jsp" TargetMode="External"/><Relationship Id="rId5" Type="http://schemas.openxmlformats.org/officeDocument/2006/relationships/image" Target="../media/image56.png"/><Relationship Id="rId4" Type="http://schemas.openxmlformats.org/officeDocument/2006/relationships/hyperlink" Target="https://www.ncbi.nlm.nih.gov/pmc/articles/PMC470796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ib-swiss.github.io/enrichment-analysis-train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ran.r-project.org/web/packages/msigdbr/index.html"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bioconductor.org/packages/release/bioc/html/biomaRt.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ioconductor.org/packages/release/bioc/html/SPIA.html"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bioconductor.org/packages/release/bioc/html/GSVA.html" TargetMode="External"/><Relationship Id="rId4" Type="http://schemas.openxmlformats.org/officeDocument/2006/relationships/hyperlink" Target="https://www.jci.org/articles/view/12955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 Id="rId4" Type="http://schemas.openxmlformats.org/officeDocument/2006/relationships/hyperlink" Target="https://sibcloud-my.sharepoint.com/:w:/g/personal/patricia_palagi_sib_swiss/ETuE9vfDEipAhAc8IXKymFIB0DIo63h31IKZ_QXg1CS3DQ?e=cDWdjg" TargetMode="External"/></Relationships>
</file>

<file path=ppt/slides/_rels/slide60.xml.rels><?xml version="1.0" encoding="UTF-8" standalone="yes"?>
<Relationships xmlns="http://schemas.openxmlformats.org/package/2006/relationships"><Relationship Id="rId2" Type="http://schemas.openxmlformats.org/officeDocument/2006/relationships/hyperlink" Target="https://journals.plos.org/ploscompbiol/article?id=10.1371/journal.pcbi.1009935"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chetypalecology.wordpress.com/2021/01/27/how-to-perform-kegg-and-go-enrichment-analysis-of-non-model-species-using-r/" TargetMode="External"/><Relationship Id="rId2" Type="http://schemas.openxmlformats.org/officeDocument/2006/relationships/hyperlink" Target="https://academic.oup.com/nar/article/47/D1/D309/517366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pubmed.ncbi.nlm.nih.gov/34236662/" TargetMode="External"/><Relationship Id="rId2" Type="http://schemas.openxmlformats.org/officeDocument/2006/relationships/hyperlink" Target="https://bmcbioinformatics.biomedcentral.com/articles/10.1186/1471-2105-13-S16-S1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hyperlink" Target="https://cran.r-project.org/web/packages/refGenome/index.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lioblastoma.alleninstitut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1038/s43018-023-00668-y" TargetMode="External"/><Relationship Id="rId5" Type="http://schemas.openxmlformats.org/officeDocument/2006/relationships/image" Target="../media/image14.png"/><Relationship Id="rId4" Type="http://schemas.openxmlformats.org/officeDocument/2006/relationships/hyperlink" Target="https://doi.org/10.1016/j.ccell.2023.1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F2F69-8E39-1CAB-1E0A-DC53F8D54F4B}"/>
              </a:ext>
            </a:extLst>
          </p:cNvPr>
          <p:cNvSpPr txBox="1">
            <a:spLocks/>
          </p:cNvSpPr>
          <p:nvPr/>
        </p:nvSpPr>
        <p:spPr bwMode="auto">
          <a:xfrm>
            <a:off x="685800" y="3003550"/>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sz="3300" b="0" i="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ctr" eaLnBrk="1" hangingPunct="1"/>
            <a:r>
              <a:rPr lang="en-US" sz="4000" b="1" dirty="0">
                <a:latin typeface="Calibri" charset="0"/>
                <a:ea typeface="MS PGothic" charset="0"/>
              </a:rPr>
              <a:t>Enrichment analysis</a:t>
            </a:r>
          </a:p>
        </p:txBody>
      </p:sp>
      <p:sp>
        <p:nvSpPr>
          <p:cNvPr id="9" name="TextBox 3">
            <a:extLst>
              <a:ext uri="{FF2B5EF4-FFF2-40B4-BE49-F238E27FC236}">
                <a16:creationId xmlns:a16="http://schemas.microsoft.com/office/drawing/2014/main" id="{08043C60-49AB-B7A2-DEF9-4F0BDD7EFC22}"/>
              </a:ext>
            </a:extLst>
          </p:cNvPr>
          <p:cNvSpPr txBox="1">
            <a:spLocks noChangeArrowheads="1"/>
          </p:cNvSpPr>
          <p:nvPr/>
        </p:nvSpPr>
        <p:spPr bwMode="auto">
          <a:xfrm>
            <a:off x="3017729" y="4259263"/>
            <a:ext cx="3108543"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2"/>
              </a:rPr>
              <a:t>tania.wyss@sib.swiss</a:t>
            </a:r>
            <a:endParaRPr lang="en-US" sz="1800" dirty="0"/>
          </a:p>
          <a:p>
            <a:pPr algn="ctr" eaLnBrk="1" hangingPunct="1"/>
            <a:endParaRPr lang="en-US" sz="1800" dirty="0"/>
          </a:p>
          <a:p>
            <a:pPr algn="ctr" eaLnBrk="1" hangingPunct="1"/>
            <a:r>
              <a:rPr lang="en-US" sz="1800" dirty="0">
                <a:hlinkClick r:id="rId3"/>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13" y="2099368"/>
            <a:ext cx="5770994" cy="2375310"/>
            <a:chOff x="0" y="2995033"/>
            <a:chExt cx="5002773" cy="1958981"/>
          </a:xfrm>
        </p:grpSpPr>
        <p:pic>
          <p:nvPicPr>
            <p:cNvPr id="3" name="Picture 2"/>
            <p:cNvPicPr>
              <a:picLocks noChangeAspect="1"/>
            </p:cNvPicPr>
            <p:nvPr/>
          </p:nvPicPr>
          <p:blipFill>
            <a:blip r:embed="rId3"/>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5" name="TextBox 4"/>
          <p:cNvSpPr txBox="1"/>
          <p:nvPr/>
        </p:nvSpPr>
        <p:spPr>
          <a:xfrm>
            <a:off x="181606" y="1240603"/>
            <a:ext cx="5888993" cy="923330"/>
          </a:xfrm>
          <a:prstGeom prst="rect">
            <a:avLst/>
          </a:prstGeom>
          <a:noFill/>
        </p:spPr>
        <p:txBody>
          <a:bodyPr wrap="square" rtlCol="0">
            <a:spAutoFit/>
          </a:bodyPr>
          <a:lstStyle/>
          <a:p>
            <a:pPr algn="ctr"/>
            <a:r>
              <a:rPr lang="en-US" dirty="0"/>
              <a:t>Neutrophils (immune cells) express different pathways depending on the brain tumor genotype (mut/WT) or origin (primary vs metastatic tumor)</a:t>
            </a:r>
          </a:p>
        </p:txBody>
      </p:sp>
      <p:sp>
        <p:nvSpPr>
          <p:cNvPr id="11" name="TextBox 10"/>
          <p:cNvSpPr txBox="1"/>
          <p:nvPr/>
        </p:nvSpPr>
        <p:spPr>
          <a:xfrm>
            <a:off x="6027113" y="4094155"/>
            <a:ext cx="2849498" cy="553998"/>
          </a:xfrm>
          <a:prstGeom prst="rect">
            <a:avLst/>
          </a:prstGeom>
          <a:noFill/>
        </p:spPr>
        <p:txBody>
          <a:bodyPr wrap="none" rtlCol="0">
            <a:spAutoFit/>
          </a:bodyPr>
          <a:lstStyle/>
          <a:p>
            <a:r>
              <a:rPr lang="en-US" dirty="0"/>
              <a:t>Bulk </a:t>
            </a:r>
            <a:r>
              <a:rPr lang="en-US" dirty="0" err="1"/>
              <a:t>RNAseq</a:t>
            </a:r>
            <a:r>
              <a:rPr lang="en-US" dirty="0"/>
              <a:t> (GSEA)</a:t>
            </a:r>
          </a:p>
          <a:p>
            <a:r>
              <a:rPr lang="hr-HR" sz="1200" dirty="0">
                <a:hlinkClick r:id="rId4"/>
              </a:rPr>
              <a:t>https://doi.org/10.1016/j.cell.2023.08.043</a:t>
            </a:r>
            <a:endParaRPr lang="en-US" sz="1200" dirty="0"/>
          </a:p>
        </p:txBody>
      </p:sp>
      <p:grpSp>
        <p:nvGrpSpPr>
          <p:cNvPr id="17" name="Group 16"/>
          <p:cNvGrpSpPr/>
          <p:nvPr/>
        </p:nvGrpSpPr>
        <p:grpSpPr>
          <a:xfrm>
            <a:off x="1164238" y="4474678"/>
            <a:ext cx="3191077" cy="2442112"/>
            <a:chOff x="183963" y="4684957"/>
            <a:chExt cx="2774272" cy="2206537"/>
          </a:xfrm>
        </p:grpSpPr>
        <p:pic>
          <p:nvPicPr>
            <p:cNvPr id="15" name="Picture 14"/>
            <p:cNvPicPr>
              <a:picLocks noChangeAspect="1"/>
            </p:cNvPicPr>
            <p:nvPr/>
          </p:nvPicPr>
          <p:blipFill>
            <a:blip r:embed="rId5"/>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676565" y="5072972"/>
            <a:ext cx="3073738" cy="923330"/>
          </a:xfrm>
          <a:prstGeom prst="rect">
            <a:avLst/>
          </a:prstGeom>
          <a:noFill/>
        </p:spPr>
        <p:txBody>
          <a:bodyPr wrap="square" rtlCol="0">
            <a:spAutoFit/>
          </a:bodyPr>
          <a:lstStyle/>
          <a:p>
            <a:r>
              <a:rPr lang="en-US" dirty="0"/>
              <a:t>Increased memory phenotype in immune cells exposed to a component.</a:t>
            </a:r>
          </a:p>
        </p:txBody>
      </p:sp>
      <p:sp>
        <p:nvSpPr>
          <p:cNvPr id="21" name="TextBox 20"/>
          <p:cNvSpPr txBox="1"/>
          <p:nvPr/>
        </p:nvSpPr>
        <p:spPr>
          <a:xfrm>
            <a:off x="4701128" y="6130302"/>
            <a:ext cx="3024611" cy="553998"/>
          </a:xfrm>
          <a:prstGeom prst="rect">
            <a:avLst/>
          </a:prstGeom>
          <a:noFill/>
        </p:spPr>
        <p:txBody>
          <a:bodyPr wrap="none" rtlCol="0">
            <a:spAutoFit/>
          </a:bodyPr>
          <a:lstStyle/>
          <a:p>
            <a:r>
              <a:rPr lang="en-US" dirty="0"/>
              <a:t>Bulk </a:t>
            </a:r>
            <a:r>
              <a:rPr lang="en-US" dirty="0" err="1"/>
              <a:t>ATACseq</a:t>
            </a:r>
            <a:r>
              <a:rPr lang="en-US" dirty="0"/>
              <a:t> (GSEA)</a:t>
            </a:r>
          </a:p>
          <a:p>
            <a:r>
              <a:rPr lang="mr-IN" sz="1200" dirty="0">
                <a:hlinkClick r:id="rId6"/>
              </a:rPr>
              <a:t>https://doi.org/10.1038/s41586-023-06546-y</a:t>
            </a:r>
            <a:endParaRPr lang="fr-CH" sz="1200" dirty="0"/>
          </a:p>
        </p:txBody>
      </p:sp>
      <p:sp>
        <p:nvSpPr>
          <p:cNvPr id="4" name="Slide Number Placeholder 3">
            <a:extLst>
              <a:ext uri="{FF2B5EF4-FFF2-40B4-BE49-F238E27FC236}">
                <a16:creationId xmlns:a16="http://schemas.microsoft.com/office/drawing/2014/main" id="{85D7F335-A810-FEBB-57F3-4D61A0AD38A2}"/>
              </a:ext>
            </a:extLst>
          </p:cNvPr>
          <p:cNvSpPr>
            <a:spLocks noGrp="1"/>
          </p:cNvSpPr>
          <p:nvPr>
            <p:ph type="sldNum" sz="quarter" idx="12"/>
          </p:nvPr>
        </p:nvSpPr>
        <p:spPr/>
        <p:txBody>
          <a:bodyPr/>
          <a:lstStyle/>
          <a:p>
            <a:pPr>
              <a:defRPr/>
            </a:pPr>
            <a:fld id="{CFB4C283-6600-B448-BED6-4FE3F7984D79}" type="slidenum">
              <a:rPr lang="en-US" smtClean="0"/>
              <a:pPr>
                <a:defRPr/>
              </a:pPr>
              <a:t>10</a:t>
            </a:fld>
            <a:endParaRPr lang="en-US"/>
          </a:p>
        </p:txBody>
      </p:sp>
    </p:spTree>
    <p:extLst>
      <p:ext uri="{BB962C8B-B14F-4D97-AF65-F5344CB8AC3E}">
        <p14:creationId xmlns:p14="http://schemas.microsoft.com/office/powerpoint/2010/main" val="259271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a:t>
            </a:r>
            <a:r>
              <a:rPr lang="mr-IN" dirty="0"/>
              <a:t>–</a:t>
            </a:r>
            <a:r>
              <a:rPr lang="en-US" dirty="0"/>
              <a:t> input data</a:t>
            </a:r>
          </a:p>
        </p:txBody>
      </p:sp>
      <p:sp>
        <p:nvSpPr>
          <p:cNvPr id="4" name="Text Placeholder 3"/>
          <p:cNvSpPr>
            <a:spLocks noGrp="1"/>
          </p:cNvSpPr>
          <p:nvPr>
            <p:ph type="body" idx="1"/>
          </p:nvPr>
        </p:nvSpPr>
        <p:spPr/>
        <p:txBody>
          <a:bodyPr/>
          <a:lstStyle/>
          <a:p>
            <a:r>
              <a:rPr lang="en-US" dirty="0"/>
              <a:t>List of genes/proteins that are:</a:t>
            </a:r>
          </a:p>
        </p:txBody>
      </p:sp>
      <p:sp>
        <p:nvSpPr>
          <p:cNvPr id="3" name="Content Placeholder 2"/>
          <p:cNvSpPr>
            <a:spLocks noGrp="1"/>
          </p:cNvSpPr>
          <p:nvPr>
            <p:ph sz="half" idx="2"/>
          </p:nvPr>
        </p:nvSpPr>
        <p:spPr>
          <a:xfrm>
            <a:off x="116463" y="2174875"/>
            <a:ext cx="4684960" cy="3951288"/>
          </a:xfrm>
        </p:spPr>
        <p:txBody>
          <a:bodyPr/>
          <a:lstStyle/>
          <a:p>
            <a:r>
              <a:rPr lang="en-US" sz="2000" dirty="0">
                <a:solidFill>
                  <a:srgbClr val="604A7B"/>
                </a:solidFill>
              </a:rPr>
              <a:t>Differentially expressed </a:t>
            </a:r>
            <a:r>
              <a:rPr lang="en-US" sz="2000" dirty="0"/>
              <a:t>between 2 conditions</a:t>
            </a:r>
          </a:p>
          <a:p>
            <a:r>
              <a:rPr lang="en-US" sz="2000" dirty="0">
                <a:solidFill>
                  <a:srgbClr val="604A7B"/>
                </a:solidFill>
              </a:rPr>
              <a:t>Similar expression pattern </a:t>
            </a:r>
            <a:r>
              <a:rPr lang="en-US" sz="2000" dirty="0"/>
              <a:t>across samples </a:t>
            </a:r>
          </a:p>
          <a:p>
            <a:r>
              <a:rPr lang="mr-IN" sz="2000" dirty="0"/>
              <a:t>…</a:t>
            </a:r>
            <a:endParaRPr lang="en-US" sz="2000" dirty="0"/>
          </a:p>
          <a:p>
            <a:r>
              <a:rPr lang="en-US" sz="2000" dirty="0"/>
              <a:t>Either available as a list of </a:t>
            </a:r>
            <a:r>
              <a:rPr lang="en-US" sz="2000" dirty="0">
                <a:solidFill>
                  <a:srgbClr val="604A7B"/>
                </a:solidFill>
              </a:rPr>
              <a:t>gene symbols</a:t>
            </a:r>
            <a:r>
              <a:rPr lang="en-US" sz="2000" dirty="0"/>
              <a:t>/IDs or </a:t>
            </a:r>
            <a:r>
              <a:rPr lang="en-US" sz="2000" dirty="0">
                <a:solidFill>
                  <a:srgbClr val="604A7B"/>
                </a:solidFill>
              </a:rPr>
              <a:t>with a score associated</a:t>
            </a:r>
            <a:r>
              <a:rPr lang="en-US" sz="2000" dirty="0"/>
              <a:t> to each gene: </a:t>
            </a:r>
            <a:r>
              <a:rPr lang="en-US" sz="2000" i="1" dirty="0"/>
              <a:t>e.g.</a:t>
            </a:r>
            <a:r>
              <a:rPr lang="en-US" sz="2000" dirty="0"/>
              <a:t> T statistic or fold change</a:t>
            </a:r>
          </a:p>
        </p:txBody>
      </p:sp>
      <p:sp>
        <p:nvSpPr>
          <p:cNvPr id="5" name="Text Placeholder 4"/>
          <p:cNvSpPr>
            <a:spLocks noGrp="1"/>
          </p:cNvSpPr>
          <p:nvPr>
            <p:ph type="body" sz="quarter" idx="3"/>
          </p:nvPr>
        </p:nvSpPr>
        <p:spPr/>
        <p:txBody>
          <a:bodyPr/>
          <a:lstStyle/>
          <a:p>
            <a:r>
              <a:rPr lang="en-US" dirty="0"/>
              <a:t>Database of gene/protein functional annotation</a:t>
            </a:r>
          </a:p>
        </p:txBody>
      </p:sp>
      <p:sp>
        <p:nvSpPr>
          <p:cNvPr id="6" name="Content Placeholder 5"/>
          <p:cNvSpPr>
            <a:spLocks noGrp="1"/>
          </p:cNvSpPr>
          <p:nvPr>
            <p:ph sz="quarter" idx="4"/>
          </p:nvPr>
        </p:nvSpPr>
        <p:spPr>
          <a:xfrm>
            <a:off x="4645025" y="2174875"/>
            <a:ext cx="4498975" cy="3951288"/>
          </a:xfrm>
        </p:spPr>
        <p:txBody>
          <a:bodyPr/>
          <a:lstStyle/>
          <a:p>
            <a:r>
              <a:rPr lang="en-US" sz="2000" dirty="0">
                <a:solidFill>
                  <a:srgbClr val="604A7B"/>
                </a:solidFill>
              </a:rPr>
              <a:t>Genes need to be grouped </a:t>
            </a:r>
            <a:r>
              <a:rPr lang="en-US" sz="2000" dirty="0"/>
              <a:t>into gene sets/pathways/functional annotations.</a:t>
            </a:r>
          </a:p>
          <a:p>
            <a:r>
              <a:rPr lang="en-US" sz="2000" dirty="0">
                <a:solidFill>
                  <a:srgbClr val="604A7B"/>
                </a:solidFill>
              </a:rPr>
              <a:t>Consortia</a:t>
            </a:r>
            <a:r>
              <a:rPr lang="en-US" sz="2000" dirty="0"/>
              <a:t> of researchers usually create these gene groupings/annotations</a:t>
            </a:r>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
        <p:nvSpPr>
          <p:cNvPr id="10" name="Slide Number Placeholder 9">
            <a:extLst>
              <a:ext uri="{FF2B5EF4-FFF2-40B4-BE49-F238E27FC236}">
                <a16:creationId xmlns:a16="http://schemas.microsoft.com/office/drawing/2014/main" id="{10BF1FEE-F90D-2AF0-8AA6-B323B871319D}"/>
              </a:ext>
            </a:extLst>
          </p:cNvPr>
          <p:cNvSpPr>
            <a:spLocks noGrp="1"/>
          </p:cNvSpPr>
          <p:nvPr>
            <p:ph type="sldNum" sz="quarter" idx="12"/>
          </p:nvPr>
        </p:nvSpPr>
        <p:spPr/>
        <p:txBody>
          <a:bodyPr/>
          <a:lstStyle/>
          <a:p>
            <a:pPr>
              <a:defRPr/>
            </a:pPr>
            <a:fld id="{860899BA-A759-E74F-BE7C-ACA0CFB5DE2B}" type="slidenum">
              <a:rPr lang="en-US" smtClean="0"/>
              <a:pPr>
                <a:defRPr/>
              </a:pPr>
              <a:t>11</a:t>
            </a:fld>
            <a:endParaRPr lang="en-US"/>
          </a:p>
        </p:txBody>
      </p:sp>
    </p:spTree>
    <p:extLst>
      <p:ext uri="{BB962C8B-B14F-4D97-AF65-F5344CB8AC3E}">
        <p14:creationId xmlns:p14="http://schemas.microsoft.com/office/powerpoint/2010/main" val="10075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1F4D22-3E6A-181E-AC17-C6DB416BF647}"/>
              </a:ext>
            </a:extLst>
          </p:cNvPr>
          <p:cNvSpPr>
            <a:spLocks/>
          </p:cNvSpPr>
          <p:nvPr/>
        </p:nvSpPr>
        <p:spPr>
          <a:xfrm>
            <a:off x="5413375" y="4221920"/>
            <a:ext cx="3273425" cy="60408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CCA58-17B1-5330-7EA9-1913D3CA05D4}"/>
              </a:ext>
            </a:extLst>
          </p:cNvPr>
          <p:cNvSpPr>
            <a:spLocks noGrp="1"/>
          </p:cNvSpPr>
          <p:nvPr>
            <p:ph type="title"/>
          </p:nvPr>
        </p:nvSpPr>
        <p:spPr/>
        <p:txBody>
          <a:bodyPr/>
          <a:lstStyle/>
          <a:p>
            <a:r>
              <a:rPr lang="en-US" dirty="0"/>
              <a:t>Enrichment analysis - three major steps</a:t>
            </a:r>
          </a:p>
        </p:txBody>
      </p:sp>
      <p:sp>
        <p:nvSpPr>
          <p:cNvPr id="3" name="Content Placeholder 2">
            <a:extLst>
              <a:ext uri="{FF2B5EF4-FFF2-40B4-BE49-F238E27FC236}">
                <a16:creationId xmlns:a16="http://schemas.microsoft.com/office/drawing/2014/main" id="{9AB05390-E3BE-7F87-CC98-798250706975}"/>
              </a:ext>
            </a:extLst>
          </p:cNvPr>
          <p:cNvSpPr>
            <a:spLocks noGrp="1"/>
          </p:cNvSpPr>
          <p:nvPr>
            <p:ph sz="half" idx="1"/>
          </p:nvPr>
        </p:nvSpPr>
        <p:spPr>
          <a:xfrm>
            <a:off x="106142" y="1907106"/>
            <a:ext cx="5080000" cy="4525963"/>
          </a:xfrm>
        </p:spPr>
        <p:txBody>
          <a:bodyPr/>
          <a:lstStyle/>
          <a:p>
            <a:r>
              <a:rPr lang="en-US" dirty="0"/>
              <a:t>Obtain a gene/protein list from omics data</a:t>
            </a:r>
          </a:p>
          <a:p>
            <a:r>
              <a:rPr lang="en-US" dirty="0"/>
              <a:t>Apply statistical methods to identify pathways enriched in the gene list relative to what is expected by chance</a:t>
            </a:r>
          </a:p>
          <a:p>
            <a:r>
              <a:rPr lang="en-US" dirty="0"/>
              <a:t>Visualize and interpret the results</a:t>
            </a:r>
          </a:p>
        </p:txBody>
      </p:sp>
      <p:sp>
        <p:nvSpPr>
          <p:cNvPr id="4" name="Slide Number Placeholder 3">
            <a:extLst>
              <a:ext uri="{FF2B5EF4-FFF2-40B4-BE49-F238E27FC236}">
                <a16:creationId xmlns:a16="http://schemas.microsoft.com/office/drawing/2014/main" id="{EC331A42-2F68-2C46-6787-6D493715DA62}"/>
              </a:ext>
            </a:extLst>
          </p:cNvPr>
          <p:cNvSpPr>
            <a:spLocks noGrp="1"/>
          </p:cNvSpPr>
          <p:nvPr>
            <p:ph type="sldNum" sz="quarter" idx="12"/>
          </p:nvPr>
        </p:nvSpPr>
        <p:spPr/>
        <p:txBody>
          <a:bodyPr/>
          <a:lstStyle/>
          <a:p>
            <a:pPr>
              <a:defRPr/>
            </a:pPr>
            <a:fld id="{CFB4C283-6600-B448-BED6-4FE3F7984D79}" type="slidenum">
              <a:rPr lang="en-US" smtClean="0"/>
              <a:pPr>
                <a:defRPr/>
              </a:pPr>
              <a:t>12</a:t>
            </a:fld>
            <a:endParaRPr lang="en-US"/>
          </a:p>
        </p:txBody>
      </p:sp>
      <p:sp>
        <p:nvSpPr>
          <p:cNvPr id="6" name="Off-page Connector 5">
            <a:extLst>
              <a:ext uri="{FF2B5EF4-FFF2-40B4-BE49-F238E27FC236}">
                <a16:creationId xmlns:a16="http://schemas.microsoft.com/office/drawing/2014/main" id="{5D58279E-A8F2-BFAC-0DA9-097EB41AF8F3}"/>
              </a:ext>
            </a:extLst>
          </p:cNvPr>
          <p:cNvSpPr/>
          <p:nvPr/>
        </p:nvSpPr>
        <p:spPr>
          <a:xfrm>
            <a:off x="5413375" y="23381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TextBox 3">
            <a:extLst>
              <a:ext uri="{FF2B5EF4-FFF2-40B4-BE49-F238E27FC236}">
                <a16:creationId xmlns:a16="http://schemas.microsoft.com/office/drawing/2014/main" id="{7811B69F-07E1-4C1C-C17F-569EB1F0BCD0}"/>
              </a:ext>
            </a:extLst>
          </p:cNvPr>
          <p:cNvSpPr txBox="1">
            <a:spLocks noChangeArrowheads="1"/>
          </p:cNvSpPr>
          <p:nvPr/>
        </p:nvSpPr>
        <p:spPr bwMode="auto">
          <a:xfrm>
            <a:off x="5867841" y="2442888"/>
            <a:ext cx="23644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List of genes of interest</a:t>
            </a:r>
          </a:p>
        </p:txBody>
      </p:sp>
      <p:sp>
        <p:nvSpPr>
          <p:cNvPr id="8" name="Off-page Connector 7">
            <a:extLst>
              <a:ext uri="{FF2B5EF4-FFF2-40B4-BE49-F238E27FC236}">
                <a16:creationId xmlns:a16="http://schemas.microsoft.com/office/drawing/2014/main" id="{780B62CC-9E03-5951-0B54-E450F261422B}"/>
              </a:ext>
            </a:extLst>
          </p:cNvPr>
          <p:cNvSpPr/>
          <p:nvPr/>
        </p:nvSpPr>
        <p:spPr>
          <a:xfrm>
            <a:off x="5413375" y="32763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TextBox 7">
            <a:extLst>
              <a:ext uri="{FF2B5EF4-FFF2-40B4-BE49-F238E27FC236}">
                <a16:creationId xmlns:a16="http://schemas.microsoft.com/office/drawing/2014/main" id="{378F80A9-683D-178D-7C2F-9647F138CE0B}"/>
              </a:ext>
            </a:extLst>
          </p:cNvPr>
          <p:cNvSpPr txBox="1">
            <a:spLocks noChangeArrowheads="1"/>
          </p:cNvSpPr>
          <p:nvPr/>
        </p:nvSpPr>
        <p:spPr bwMode="auto">
          <a:xfrm>
            <a:off x="5556922" y="3309663"/>
            <a:ext cx="29863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Statistical methods to </a:t>
            </a:r>
          </a:p>
          <a:p>
            <a:pPr algn="ctr" eaLnBrk="1" hangingPunct="1"/>
            <a:r>
              <a:rPr lang="en-US" sz="1800" dirty="0"/>
              <a:t>determine enriched pathways</a:t>
            </a:r>
          </a:p>
        </p:txBody>
      </p:sp>
      <p:sp>
        <p:nvSpPr>
          <p:cNvPr id="11" name="TextBox 9">
            <a:extLst>
              <a:ext uri="{FF2B5EF4-FFF2-40B4-BE49-F238E27FC236}">
                <a16:creationId xmlns:a16="http://schemas.microsoft.com/office/drawing/2014/main" id="{33854707-031A-B4CF-1350-7848ED93CC2F}"/>
              </a:ext>
            </a:extLst>
          </p:cNvPr>
          <p:cNvSpPr txBox="1">
            <a:spLocks noChangeArrowheads="1"/>
          </p:cNvSpPr>
          <p:nvPr/>
        </p:nvSpPr>
        <p:spPr bwMode="auto">
          <a:xfrm>
            <a:off x="6305845" y="4347888"/>
            <a:ext cx="14884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Create figures</a:t>
            </a:r>
          </a:p>
        </p:txBody>
      </p:sp>
    </p:spTree>
    <p:extLst>
      <p:ext uri="{BB962C8B-B14F-4D97-AF65-F5344CB8AC3E}">
        <p14:creationId xmlns:p14="http://schemas.microsoft.com/office/powerpoint/2010/main" val="418613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in non-model organisms</a:t>
            </a:r>
          </a:p>
        </p:txBody>
      </p:sp>
      <p:sp>
        <p:nvSpPr>
          <p:cNvPr id="3" name="Content Placeholder 2"/>
          <p:cNvSpPr>
            <a:spLocks noGrp="1"/>
          </p:cNvSpPr>
          <p:nvPr>
            <p:ph idx="1"/>
          </p:nvPr>
        </p:nvSpPr>
        <p:spPr/>
        <p:txBody>
          <a:bodyPr/>
          <a:lstStyle/>
          <a:p>
            <a:r>
              <a:rPr lang="en-US" dirty="0"/>
              <a:t>Need </a:t>
            </a:r>
            <a:r>
              <a:rPr lang="en-US" dirty="0">
                <a:solidFill>
                  <a:schemeClr val="accent4">
                    <a:lumMod val="75000"/>
                  </a:schemeClr>
                </a:solidFill>
              </a:rPr>
              <a:t>functional annotation </a:t>
            </a:r>
            <a:r>
              <a:rPr lang="en-US" dirty="0"/>
              <a:t>of genes: genes need to be grouped into pathways/functions.</a:t>
            </a:r>
          </a:p>
          <a:p>
            <a:r>
              <a:rPr lang="en-US" dirty="0"/>
              <a:t>If not available, </a:t>
            </a:r>
            <a:r>
              <a:rPr lang="en-US" dirty="0">
                <a:solidFill>
                  <a:srgbClr val="604A7B"/>
                </a:solidFill>
              </a:rPr>
              <a:t>convert your genes into the </a:t>
            </a:r>
            <a:r>
              <a:rPr lang="en-US" dirty="0" err="1">
                <a:solidFill>
                  <a:srgbClr val="604A7B"/>
                </a:solidFill>
              </a:rPr>
              <a:t>orthologs</a:t>
            </a:r>
            <a:r>
              <a:rPr lang="en-US" dirty="0">
                <a:solidFill>
                  <a:srgbClr val="604A7B"/>
                </a:solidFill>
              </a:rPr>
              <a:t> </a:t>
            </a:r>
            <a:r>
              <a:rPr lang="en-US" dirty="0"/>
              <a:t>of a closely related species that has such a database.</a:t>
            </a:r>
          </a:p>
          <a:p>
            <a:r>
              <a:rPr lang="en-US" dirty="0"/>
              <a:t>Will require effort to find a gene functional annotation database. </a:t>
            </a:r>
            <a:r>
              <a:rPr lang="en-US" dirty="0">
                <a:solidFill>
                  <a:srgbClr val="604A7B"/>
                </a:solidFill>
              </a:rPr>
              <a:t>All statistical analyses are otherwise the same</a:t>
            </a:r>
            <a:r>
              <a:rPr lang="en-US" dirty="0"/>
              <a:t>.</a:t>
            </a:r>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a:t>See Useful links:</a:t>
            </a:r>
          </a:p>
          <a:p>
            <a:r>
              <a:rPr lang="en-US" sz="1500" dirty="0"/>
              <a:t> </a:t>
            </a:r>
            <a:r>
              <a:rPr lang="en-US" sz="1500" dirty="0">
                <a:hlinkClick r:id="rId3"/>
              </a:rPr>
              <a:t>https://sib-swiss.github.io/enrichment-analysis-training/links/#tools-for-species-other-than-human-or-mouse</a:t>
            </a:r>
            <a:endParaRPr lang="en-US" sz="1500" dirty="0"/>
          </a:p>
          <a:p>
            <a:r>
              <a:rPr lang="en-US" dirty="0"/>
              <a:t> </a:t>
            </a:r>
          </a:p>
        </p:txBody>
      </p:sp>
      <p:sp>
        <p:nvSpPr>
          <p:cNvPr id="5" name="Slide Number Placeholder 4">
            <a:extLst>
              <a:ext uri="{FF2B5EF4-FFF2-40B4-BE49-F238E27FC236}">
                <a16:creationId xmlns:a16="http://schemas.microsoft.com/office/drawing/2014/main" id="{333F76AE-18C8-699D-F904-42421B8F2595}"/>
              </a:ext>
            </a:extLst>
          </p:cNvPr>
          <p:cNvSpPr>
            <a:spLocks noGrp="1"/>
          </p:cNvSpPr>
          <p:nvPr>
            <p:ph type="sldNum" sz="quarter" idx="12"/>
          </p:nvPr>
        </p:nvSpPr>
        <p:spPr/>
        <p:txBody>
          <a:bodyPr/>
          <a:lstStyle/>
          <a:p>
            <a:pPr>
              <a:defRPr/>
            </a:pPr>
            <a:fld id="{CFB4C283-6600-B448-BED6-4FE3F7984D79}" type="slidenum">
              <a:rPr lang="en-US" smtClean="0"/>
              <a:pPr>
                <a:defRPr/>
              </a:pPr>
              <a:t>13</a:t>
            </a:fld>
            <a:endParaRPr lang="en-US"/>
          </a:p>
        </p:txBody>
      </p:sp>
    </p:spTree>
    <p:extLst>
      <p:ext uri="{BB962C8B-B14F-4D97-AF65-F5344CB8AC3E}">
        <p14:creationId xmlns:p14="http://schemas.microsoft.com/office/powerpoint/2010/main" val="356201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ctr" eaLnBrk="1" hangingPunct="1"/>
            <a:r>
              <a:rPr lang="en-US" sz="4400" dirty="0"/>
              <a:t>Approaches used in enrichment analysis</a:t>
            </a:r>
          </a:p>
        </p:txBody>
      </p:sp>
      <p:sp>
        <p:nvSpPr>
          <p:cNvPr id="33794" name="Content Placeholder 2"/>
          <p:cNvSpPr>
            <a:spLocks noGrp="1"/>
          </p:cNvSpPr>
          <p:nvPr>
            <p:ph sz="half" idx="1"/>
          </p:nvPr>
        </p:nvSpPr>
        <p:spPr>
          <a:xfrm>
            <a:off x="457200" y="2082800"/>
            <a:ext cx="4038600" cy="4525963"/>
          </a:xfrm>
        </p:spPr>
        <p:txBody>
          <a:bodyPr/>
          <a:lstStyle/>
          <a:p>
            <a:pPr marL="0" indent="0" eaLnBrk="1" hangingPunct="1">
              <a:buFont typeface="Arial" charset="0"/>
              <a:buNone/>
            </a:pPr>
            <a:r>
              <a:rPr lang="en-US" dirty="0">
                <a:solidFill>
                  <a:srgbClr val="E46C0A"/>
                </a:solidFill>
                <a:latin typeface="Calibri" charset="0"/>
                <a:ea typeface="MS PGothic" charset="0"/>
              </a:rPr>
              <a:t>Test your gene list for enrichment of:</a:t>
            </a:r>
            <a:endParaRPr lang="en-US" dirty="0">
              <a:latin typeface="Calibri" charset="0"/>
              <a:ea typeface="MS PGothic" charset="0"/>
            </a:endParaRPr>
          </a:p>
          <a:p>
            <a:pPr lvl="1" eaLnBrk="1" hangingPunct="1"/>
            <a:r>
              <a:rPr lang="en-US" sz="2400" dirty="0">
                <a:latin typeface="Calibri" charset="0"/>
                <a:ea typeface="MS PGothic" charset="0"/>
              </a:rPr>
              <a:t>Genes associated with a particular function or pathway (targeted) </a:t>
            </a:r>
          </a:p>
          <a:p>
            <a:pPr lvl="1" eaLnBrk="1" hangingPunct="1"/>
            <a:r>
              <a:rPr lang="en-US" sz="2400" dirty="0">
                <a:latin typeface="Calibri" charset="0"/>
                <a:ea typeface="MS PGothic" charset="0"/>
              </a:rPr>
              <a:t>Genes annotated into a large collection of gene sets (exploratory)</a:t>
            </a:r>
          </a:p>
        </p:txBody>
      </p:sp>
      <p:sp>
        <p:nvSpPr>
          <p:cNvPr id="4" name="Content Placeholder 3">
            <a:extLst>
              <a:ext uri="{FF2B5EF4-FFF2-40B4-BE49-F238E27FC236}">
                <a16:creationId xmlns:a16="http://schemas.microsoft.com/office/drawing/2014/main" id="{CE8E23BC-CC89-02DF-33FE-6FA30EF680B2}"/>
              </a:ext>
            </a:extLst>
          </p:cNvPr>
          <p:cNvSpPr>
            <a:spLocks noGrp="1"/>
          </p:cNvSpPr>
          <p:nvPr>
            <p:ph sz="half" idx="2"/>
          </p:nvPr>
        </p:nvSpPr>
        <p:spPr>
          <a:xfrm>
            <a:off x="4648200" y="2082800"/>
            <a:ext cx="4038600" cy="4525963"/>
          </a:xfrm>
        </p:spPr>
        <p:txBody>
          <a:bodyPr/>
          <a:lstStyle/>
          <a:p>
            <a:pPr marL="0" indent="0">
              <a:buNone/>
            </a:pPr>
            <a:r>
              <a:rPr lang="en-US" dirty="0">
                <a:solidFill>
                  <a:schemeClr val="accent6">
                    <a:lumMod val="75000"/>
                  </a:schemeClr>
                </a:solidFill>
                <a:latin typeface="Calibri" panose="020F0502020204030204" pitchFamily="34" charset="0"/>
                <a:cs typeface="Calibri" panose="020F0502020204030204" pitchFamily="34" charset="0"/>
              </a:rPr>
              <a:t>Statistical methods available (covered today):</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over-representation analysis (ORA)</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gene set enrichment analysis (GSEA)</a:t>
            </a:r>
          </a:p>
          <a:p>
            <a:pPr marL="0" indent="0">
              <a:buNone/>
            </a:pPr>
            <a:endParaRPr lang="en-US" dirty="0">
              <a:solidFill>
                <a:schemeClr val="accent6">
                  <a:lumMod val="75000"/>
                </a:schemeClr>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578DBB-643B-20C8-85CE-FC724CCA606D}"/>
              </a:ext>
            </a:extLst>
          </p:cNvPr>
          <p:cNvSpPr>
            <a:spLocks noGrp="1"/>
          </p:cNvSpPr>
          <p:nvPr>
            <p:ph type="sldNum" sz="quarter" idx="12"/>
          </p:nvPr>
        </p:nvSpPr>
        <p:spPr/>
        <p:txBody>
          <a:bodyPr/>
          <a:lstStyle/>
          <a:p>
            <a:pPr>
              <a:defRPr/>
            </a:pPr>
            <a:fld id="{CFB4C283-6600-B448-BED6-4FE3F7984D79}"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F62B7BB-3C04-8E17-D858-698A8275391D}"/>
              </a:ext>
            </a:extLst>
          </p:cNvPr>
          <p:cNvPicPr>
            <a:picLocks noChangeAspect="1"/>
          </p:cNvPicPr>
          <p:nvPr/>
        </p:nvPicPr>
        <p:blipFill>
          <a:blip r:embed="rId2"/>
          <a:stretch>
            <a:fillRect/>
          </a:stretch>
        </p:blipFill>
        <p:spPr>
          <a:xfrm>
            <a:off x="7628506" y="2356772"/>
            <a:ext cx="874820" cy="4174532"/>
          </a:xfrm>
          <a:prstGeom prst="rect">
            <a:avLst/>
          </a:prstGeom>
        </p:spPr>
      </p:pic>
      <p:sp>
        <p:nvSpPr>
          <p:cNvPr id="2" name="Title 1"/>
          <p:cNvSpPr>
            <a:spLocks noGrp="1"/>
          </p:cNvSpPr>
          <p:nvPr>
            <p:ph type="title"/>
          </p:nvPr>
        </p:nvSpPr>
        <p:spPr>
          <a:xfrm>
            <a:off x="457200" y="73268"/>
            <a:ext cx="8229600" cy="1143000"/>
          </a:xfrm>
        </p:spPr>
        <p:txBody>
          <a:bodyPr/>
          <a:lstStyle/>
          <a:p>
            <a:pPr>
              <a:defRPr/>
            </a:pPr>
            <a:r>
              <a:rPr lang="en-US" dirty="0">
                <a:ea typeface="ＭＳ Ｐゴシック" charset="0"/>
                <a:cs typeface="ＭＳ Ｐゴシック" charset="0"/>
              </a:rPr>
              <a:t>Over-representation analysis (ORA)</a:t>
            </a:r>
          </a:p>
        </p:txBody>
      </p:sp>
      <p:sp>
        <p:nvSpPr>
          <p:cNvPr id="34820" name="TextBox 14"/>
          <p:cNvSpPr txBox="1">
            <a:spLocks noChangeArrowheads="1"/>
          </p:cNvSpPr>
          <p:nvPr/>
        </p:nvSpPr>
        <p:spPr bwMode="auto">
          <a:xfrm>
            <a:off x="862334" y="1964916"/>
            <a:ext cx="15963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donors</a:t>
            </a:r>
          </a:p>
        </p:txBody>
      </p:sp>
      <p:sp>
        <p:nvSpPr>
          <p:cNvPr id="34821" name="TextBox 15"/>
          <p:cNvSpPr txBox="1">
            <a:spLocks noChangeArrowheads="1"/>
          </p:cNvSpPr>
          <p:nvPr/>
        </p:nvSpPr>
        <p:spPr bwMode="auto">
          <a:xfrm>
            <a:off x="3367893" y="1964639"/>
            <a:ext cx="9540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sp>
        <p:nvSpPr>
          <p:cNvPr id="34823" name="TextBox 6"/>
          <p:cNvSpPr txBox="1">
            <a:spLocks noChangeArrowheads="1"/>
          </p:cNvSpPr>
          <p:nvPr/>
        </p:nvSpPr>
        <p:spPr bwMode="auto">
          <a:xfrm rot="-5400000">
            <a:off x="8165096" y="2793777"/>
            <a:ext cx="121379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34824" name="TextBox 9"/>
          <p:cNvSpPr txBox="1">
            <a:spLocks noChangeArrowheads="1"/>
          </p:cNvSpPr>
          <p:nvPr/>
        </p:nvSpPr>
        <p:spPr bwMode="auto">
          <a:xfrm rot="-5400000">
            <a:off x="8311898" y="4258609"/>
            <a:ext cx="9201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026822" y="5525834"/>
            <a:ext cx="1490343"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genes contained within the </a:t>
            </a:r>
            <a:r>
              <a:rPr lang="en-US" sz="2400" dirty="0">
                <a:solidFill>
                  <a:srgbClr val="FFC000"/>
                </a:solidFill>
                <a:ea typeface="ＭＳ Ｐゴシック" charset="0"/>
                <a:cs typeface="ＭＳ Ｐゴシック" charset="0"/>
              </a:rPr>
              <a:t>yellow set</a:t>
            </a:r>
            <a:r>
              <a:rPr lang="en-US" sz="2400" dirty="0">
                <a:ea typeface="ＭＳ Ｐゴシック" charset="0"/>
                <a:cs typeface="ＭＳ Ｐゴシック" charset="0"/>
              </a:rPr>
              <a:t>?</a:t>
            </a:r>
            <a:endParaRPr lang="en-US" sz="2400" dirty="0"/>
          </a:p>
        </p:txBody>
      </p:sp>
      <p:sp>
        <p:nvSpPr>
          <p:cNvPr id="4" name="Slide Number Placeholder 3">
            <a:extLst>
              <a:ext uri="{FF2B5EF4-FFF2-40B4-BE49-F238E27FC236}">
                <a16:creationId xmlns:a16="http://schemas.microsoft.com/office/drawing/2014/main" id="{DDCF49B3-7C70-7235-344B-B967273F81F6}"/>
              </a:ext>
            </a:extLst>
          </p:cNvPr>
          <p:cNvSpPr>
            <a:spLocks noGrp="1"/>
          </p:cNvSpPr>
          <p:nvPr>
            <p:ph type="sldNum" sz="quarter" idx="12"/>
          </p:nvPr>
        </p:nvSpPr>
        <p:spPr/>
        <p:txBody>
          <a:bodyPr/>
          <a:lstStyle/>
          <a:p>
            <a:pPr>
              <a:defRPr/>
            </a:pPr>
            <a:fld id="{CFB4C283-6600-B448-BED6-4FE3F7984D79}" type="slidenum">
              <a:rPr lang="en-US" smtClean="0"/>
              <a:pPr>
                <a:defRPr/>
              </a:pPr>
              <a:t>15</a:t>
            </a:fld>
            <a:endParaRPr lang="en-US"/>
          </a:p>
        </p:txBody>
      </p:sp>
      <p:cxnSp>
        <p:nvCxnSpPr>
          <p:cNvPr id="11" name="Straight Connector 10">
            <a:extLst>
              <a:ext uri="{FF2B5EF4-FFF2-40B4-BE49-F238E27FC236}">
                <a16:creationId xmlns:a16="http://schemas.microsoft.com/office/drawing/2014/main" id="{EB981684-4827-55A3-1C6E-4EB623DD474C}"/>
              </a:ext>
            </a:extLst>
          </p:cNvPr>
          <p:cNvCxnSpPr>
            <a:cxnSpLocks/>
          </p:cNvCxnSpPr>
          <p:nvPr/>
        </p:nvCxnSpPr>
        <p:spPr>
          <a:xfrm>
            <a:off x="7406720" y="4015300"/>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57642B-932A-2052-740E-9D497EE4F46B}"/>
              </a:ext>
            </a:extLst>
          </p:cNvPr>
          <p:cNvCxnSpPr>
            <a:cxnSpLocks/>
          </p:cNvCxnSpPr>
          <p:nvPr/>
        </p:nvCxnSpPr>
        <p:spPr>
          <a:xfrm>
            <a:off x="7406720" y="5027031"/>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297F3A4C-D490-5EF3-2FED-65E83D94B02A}"/>
              </a:ext>
            </a:extLst>
          </p:cNvPr>
          <p:cNvSpPr/>
          <p:nvPr/>
        </p:nvSpPr>
        <p:spPr>
          <a:xfrm flipH="1">
            <a:off x="6182231" y="5057661"/>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C0D43924-169A-CE62-4608-54096D5AB4F9}"/>
              </a:ext>
            </a:extLst>
          </p:cNvPr>
          <p:cNvSpPr/>
          <p:nvPr/>
        </p:nvSpPr>
        <p:spPr>
          <a:xfrm rot="10800000" flipH="1">
            <a:off x="7447856" y="2376744"/>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7" name="Picture 16">
            <a:extLst>
              <a:ext uri="{FF2B5EF4-FFF2-40B4-BE49-F238E27FC236}">
                <a16:creationId xmlns:a16="http://schemas.microsoft.com/office/drawing/2014/main" id="{1F2AF90B-CFB6-EE4A-C145-0FCFB901A2C0}"/>
              </a:ext>
            </a:extLst>
          </p:cNvPr>
          <p:cNvPicPr>
            <a:picLocks noChangeAspect="1"/>
          </p:cNvPicPr>
          <p:nvPr/>
        </p:nvPicPr>
        <p:blipFill>
          <a:blip r:embed="rId3"/>
          <a:srcRect r="9338"/>
          <a:stretch/>
        </p:blipFill>
        <p:spPr>
          <a:xfrm>
            <a:off x="108193" y="2333687"/>
            <a:ext cx="4660253" cy="4185573"/>
          </a:xfrm>
          <a:prstGeom prst="rect">
            <a:avLst/>
          </a:prstGeom>
        </p:spPr>
      </p:pic>
      <p:pic>
        <p:nvPicPr>
          <p:cNvPr id="18" name="Picture 17">
            <a:extLst>
              <a:ext uri="{FF2B5EF4-FFF2-40B4-BE49-F238E27FC236}">
                <a16:creationId xmlns:a16="http://schemas.microsoft.com/office/drawing/2014/main" id="{25371D96-D660-494D-A6AD-E38289B7052B}"/>
              </a:ext>
            </a:extLst>
          </p:cNvPr>
          <p:cNvPicPr>
            <a:picLocks noChangeAspect="1"/>
          </p:cNvPicPr>
          <p:nvPr/>
        </p:nvPicPr>
        <p:blipFill>
          <a:blip r:embed="rId4"/>
          <a:stretch>
            <a:fillRect/>
          </a:stretch>
        </p:blipFill>
        <p:spPr>
          <a:xfrm>
            <a:off x="6751061" y="2344726"/>
            <a:ext cx="642333" cy="41745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662" y="1401763"/>
            <a:ext cx="4330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yellow genes up-regulated is the same as the proportion of yellow genes that are not up-regulated.</a:t>
            </a:r>
          </a:p>
          <a:p>
            <a:pPr eaLnBrk="1" hangingPunct="1"/>
            <a:endParaRPr lang="en-US" dirty="0"/>
          </a:p>
          <a:p>
            <a:pPr eaLnBrk="1" hangingPunct="1"/>
            <a:r>
              <a:rPr lang="en-US" dirty="0"/>
              <a:t>H</a:t>
            </a:r>
            <a:r>
              <a:rPr lang="en-US" baseline="-25000" dirty="0"/>
              <a:t>1</a:t>
            </a:r>
            <a:r>
              <a:rPr lang="en-US" dirty="0"/>
              <a:t>: The proportion of yellow genes up-regulated is not the same as the proportion of yellow genes that are not up-regulated.</a:t>
            </a:r>
          </a:p>
        </p:txBody>
      </p:sp>
      <p:sp>
        <p:nvSpPr>
          <p:cNvPr id="35844" name="TextBox 5"/>
          <p:cNvSpPr txBox="1">
            <a:spLocks noChangeArrowheads="1"/>
          </p:cNvSpPr>
          <p:nvPr/>
        </p:nvSpPr>
        <p:spPr bwMode="auto">
          <a:xfrm>
            <a:off x="6693694" y="3468480"/>
            <a:ext cx="18526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F58FB0ED-90CE-4EF6-A7F8-9BA8965340A5}"/>
              </a:ext>
            </a:extLst>
          </p:cNvPr>
          <p:cNvSpPr>
            <a:spLocks noGrp="1"/>
          </p:cNvSpPr>
          <p:nvPr>
            <p:ph type="sldNum" sz="quarter" idx="12"/>
          </p:nvPr>
        </p:nvSpPr>
        <p:spPr/>
        <p:txBody>
          <a:bodyPr/>
          <a:lstStyle/>
          <a:p>
            <a:pPr>
              <a:defRPr/>
            </a:pPr>
            <a:fld id="{CFB4C283-6600-B448-BED6-4FE3F7984D79}" type="slidenum">
              <a:rPr lang="en-US" smtClean="0"/>
              <a:pPr>
                <a:defRPr/>
              </a:pPr>
              <a:t>16</a:t>
            </a:fld>
            <a:endParaRPr lang="en-US"/>
          </a:p>
        </p:txBody>
      </p:sp>
      <p:graphicFrame>
        <p:nvGraphicFramePr>
          <p:cNvPr id="3" name="Table 2">
            <a:extLst>
              <a:ext uri="{FF2B5EF4-FFF2-40B4-BE49-F238E27FC236}">
                <a16:creationId xmlns:a16="http://schemas.microsoft.com/office/drawing/2014/main" id="{17B84B74-A7FA-CD65-114E-6DF26A18619F}"/>
              </a:ext>
            </a:extLst>
          </p:cNvPr>
          <p:cNvGraphicFramePr>
            <a:graphicFrameLocks noGrp="1"/>
          </p:cNvGraphicFramePr>
          <p:nvPr>
            <p:extLst>
              <p:ext uri="{D42A27DB-BD31-4B8C-83A1-F6EECF244321}">
                <p14:modId xmlns:p14="http://schemas.microsoft.com/office/powerpoint/2010/main" val="2622625679"/>
              </p:ext>
            </p:extLst>
          </p:nvPr>
        </p:nvGraphicFramePr>
        <p:xfrm>
          <a:off x="1019064" y="1449739"/>
          <a:ext cx="7105872" cy="1974734"/>
        </p:xfrm>
        <a:graphic>
          <a:graphicData uri="http://schemas.openxmlformats.org/drawingml/2006/table">
            <a:tbl>
              <a:tblPr>
                <a:tableStyleId>{93296810-A885-4BE3-A3E7-6D5BEEA58F35}</a:tableStyleId>
              </a:tblPr>
              <a:tblGrid>
                <a:gridCol w="1474754">
                  <a:extLst>
                    <a:ext uri="{9D8B030D-6E8A-4147-A177-3AD203B41FA5}">
                      <a16:colId xmlns:a16="http://schemas.microsoft.com/office/drawing/2014/main" val="226236908"/>
                    </a:ext>
                  </a:extLst>
                </a:gridCol>
                <a:gridCol w="2078182">
                  <a:extLst>
                    <a:ext uri="{9D8B030D-6E8A-4147-A177-3AD203B41FA5}">
                      <a16:colId xmlns:a16="http://schemas.microsoft.com/office/drawing/2014/main" val="1617811551"/>
                    </a:ext>
                  </a:extLst>
                </a:gridCol>
                <a:gridCol w="2087981">
                  <a:extLst>
                    <a:ext uri="{9D8B030D-6E8A-4147-A177-3AD203B41FA5}">
                      <a16:colId xmlns:a16="http://schemas.microsoft.com/office/drawing/2014/main" val="4024171608"/>
                    </a:ext>
                  </a:extLst>
                </a:gridCol>
                <a:gridCol w="1464955">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7" name="Rectangle 6"/>
          <p:cNvSpPr/>
          <p:nvPr/>
        </p:nvSpPr>
        <p:spPr>
          <a:xfrm>
            <a:off x="3209693" y="2067219"/>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A9571-BE11-F031-5D51-E3A299F86C85}"/>
              </a:ext>
            </a:extLst>
          </p:cNvPr>
          <p:cNvPicPr>
            <a:picLocks noChangeAspect="1"/>
          </p:cNvPicPr>
          <p:nvPr/>
        </p:nvPicPr>
        <p:blipFill>
          <a:blip r:embed="rId2"/>
          <a:stretch>
            <a:fillRect/>
          </a:stretch>
        </p:blipFill>
        <p:spPr>
          <a:xfrm>
            <a:off x="115888" y="1391253"/>
            <a:ext cx="6908800" cy="3632200"/>
          </a:xfrm>
          <a:prstGeom prst="rect">
            <a:avLst/>
          </a:prstGeom>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143187" y="3627251"/>
            <a:ext cx="3704417"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116900" y="44099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4907199" y="6286160"/>
            <a:ext cx="72968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2/8 = </a:t>
            </a:r>
          </a:p>
          <a:p>
            <a:pPr eaLnBrk="1" hangingPunct="1"/>
            <a:r>
              <a:rPr lang="en-US" sz="1800" dirty="0"/>
              <a:t>0.25</a:t>
            </a:r>
          </a:p>
        </p:txBody>
      </p:sp>
      <p:sp>
        <p:nvSpPr>
          <p:cNvPr id="36872" name="TextBox 11"/>
          <p:cNvSpPr txBox="1">
            <a:spLocks noChangeArrowheads="1"/>
          </p:cNvSpPr>
          <p:nvPr/>
        </p:nvSpPr>
        <p:spPr bwMode="auto">
          <a:xfrm>
            <a:off x="6567139" y="6284168"/>
            <a:ext cx="84670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2/12 = </a:t>
            </a:r>
          </a:p>
          <a:p>
            <a:pPr eaLnBrk="1" hangingPunct="1"/>
            <a:r>
              <a:rPr lang="en-US" sz="1800" dirty="0"/>
              <a:t>0.167</a:t>
            </a:r>
          </a:p>
        </p:txBody>
      </p:sp>
      <p:sp>
        <p:nvSpPr>
          <p:cNvPr id="2" name="Slide Number Placeholder 1">
            <a:extLst>
              <a:ext uri="{FF2B5EF4-FFF2-40B4-BE49-F238E27FC236}">
                <a16:creationId xmlns:a16="http://schemas.microsoft.com/office/drawing/2014/main" id="{5F745820-41F5-FCB5-E9E9-D6099AA2DF36}"/>
              </a:ext>
            </a:extLst>
          </p:cNvPr>
          <p:cNvSpPr>
            <a:spLocks noGrp="1"/>
          </p:cNvSpPr>
          <p:nvPr>
            <p:ph type="sldNum" sz="quarter" idx="12"/>
          </p:nvPr>
        </p:nvSpPr>
        <p:spPr/>
        <p:txBody>
          <a:bodyPr/>
          <a:lstStyle/>
          <a:p>
            <a:pPr>
              <a:defRPr/>
            </a:pPr>
            <a:fld id="{9A95A573-060D-1D47-931C-107CD6CE851F}" type="slidenum">
              <a:rPr lang="en-US" smtClean="0"/>
              <a:pPr>
                <a:defRPr/>
              </a:pPr>
              <a:t>17</a:t>
            </a:fld>
            <a:endParaRPr lang="en-US" dirty="0"/>
          </a:p>
        </p:txBody>
      </p:sp>
      <p:graphicFrame>
        <p:nvGraphicFramePr>
          <p:cNvPr id="7" name="Table 6">
            <a:extLst>
              <a:ext uri="{FF2B5EF4-FFF2-40B4-BE49-F238E27FC236}">
                <a16:creationId xmlns:a16="http://schemas.microsoft.com/office/drawing/2014/main" id="{8BD37548-A9AC-55CC-CA51-4088A51A4E7B}"/>
              </a:ext>
            </a:extLst>
          </p:cNvPr>
          <p:cNvGraphicFramePr>
            <a:graphicFrameLocks noGrp="1"/>
          </p:cNvGraphicFramePr>
          <p:nvPr>
            <p:extLst>
              <p:ext uri="{D42A27DB-BD31-4B8C-83A1-F6EECF244321}">
                <p14:modId xmlns:p14="http://schemas.microsoft.com/office/powerpoint/2010/main" val="1682776943"/>
              </p:ext>
            </p:extLst>
          </p:nvPr>
        </p:nvGraphicFramePr>
        <p:xfrm>
          <a:off x="3040082" y="4273343"/>
          <a:ext cx="5987016" cy="1974734"/>
        </p:xfrm>
        <a:graphic>
          <a:graphicData uri="http://schemas.openxmlformats.org/drawingml/2006/table">
            <a:tbl>
              <a:tblPr>
                <a:tableStyleId>{93296810-A885-4BE3-A3E7-6D5BEEA58F35}</a:tableStyleId>
              </a:tblPr>
              <a:tblGrid>
                <a:gridCol w="1242546">
                  <a:extLst>
                    <a:ext uri="{9D8B030D-6E8A-4147-A177-3AD203B41FA5}">
                      <a16:colId xmlns:a16="http://schemas.microsoft.com/office/drawing/2014/main" val="226236908"/>
                    </a:ext>
                  </a:extLst>
                </a:gridCol>
                <a:gridCol w="1750962">
                  <a:extLst>
                    <a:ext uri="{9D8B030D-6E8A-4147-A177-3AD203B41FA5}">
                      <a16:colId xmlns:a16="http://schemas.microsoft.com/office/drawing/2014/main" val="1617811551"/>
                    </a:ext>
                  </a:extLst>
                </a:gridCol>
                <a:gridCol w="1759218">
                  <a:extLst>
                    <a:ext uri="{9D8B030D-6E8A-4147-A177-3AD203B41FA5}">
                      <a16:colId xmlns:a16="http://schemas.microsoft.com/office/drawing/2014/main" val="4024171608"/>
                    </a:ext>
                  </a:extLst>
                </a:gridCol>
                <a:gridCol w="1234290">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8" name="Rectangle 7">
            <a:extLst>
              <a:ext uri="{FF2B5EF4-FFF2-40B4-BE49-F238E27FC236}">
                <a16:creationId xmlns:a16="http://schemas.microsoft.com/office/drawing/2014/main" id="{EF3DA488-91DB-9023-A0FF-5C0BEE846C50}"/>
              </a:ext>
            </a:extLst>
          </p:cNvPr>
          <p:cNvSpPr/>
          <p:nvPr/>
        </p:nvSpPr>
        <p:spPr>
          <a:xfrm>
            <a:off x="4916823" y="4867073"/>
            <a:ext cx="488202"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E94DF79-DD28-5A60-A3FD-0668B7B53872}"/>
              </a:ext>
            </a:extLst>
          </p:cNvPr>
          <p:cNvPicPr>
            <a:picLocks noChangeAspect="1"/>
          </p:cNvPicPr>
          <p:nvPr/>
        </p:nvPicPr>
        <p:blipFill>
          <a:blip r:embed="rId2"/>
          <a:stretch>
            <a:fillRect/>
          </a:stretch>
        </p:blipFill>
        <p:spPr>
          <a:xfrm>
            <a:off x="7655521" y="1916335"/>
            <a:ext cx="874820" cy="4091901"/>
          </a:xfrm>
          <a:prstGeom prst="rect">
            <a:avLst/>
          </a:prstGeom>
        </p:spPr>
      </p:pic>
      <p:sp>
        <p:nvSpPr>
          <p:cNvPr id="37889" name="Title 1"/>
          <p:cNvSpPr>
            <a:spLocks noGrp="1"/>
          </p:cNvSpPr>
          <p:nvPr>
            <p:ph type="title"/>
          </p:nvPr>
        </p:nvSpPr>
        <p:spPr/>
        <p:txBody>
          <a:bodyPr/>
          <a:lstStyle/>
          <a:p>
            <a:r>
              <a:rPr lang="en-US" dirty="0">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dirty="0">
                <a:latin typeface="Calibri" charset="0"/>
                <a:ea typeface="MS PGothic" charset="0"/>
              </a:rPr>
              <a:t>Run individual Fisher’s exact tests for each gene set, </a:t>
            </a:r>
            <a:r>
              <a:rPr lang="en-US" dirty="0">
                <a:solidFill>
                  <a:srgbClr val="FFC000"/>
                </a:solidFill>
                <a:latin typeface="Calibri" charset="0"/>
                <a:ea typeface="MS PGothic" charset="0"/>
              </a:rPr>
              <a:t>yellow</a:t>
            </a:r>
            <a:r>
              <a:rPr lang="en-US" dirty="0">
                <a:latin typeface="Calibri" charset="0"/>
                <a:ea typeface="MS PGothic" charset="0"/>
              </a:rPr>
              <a:t>, </a:t>
            </a:r>
            <a:r>
              <a:rPr lang="en-US" dirty="0">
                <a:solidFill>
                  <a:srgbClr val="31859C"/>
                </a:solidFill>
                <a:latin typeface="Calibri" charset="0"/>
                <a:ea typeface="MS PGothic" charset="0"/>
              </a:rPr>
              <a:t>blue</a:t>
            </a:r>
            <a:r>
              <a:rPr lang="en-US" dirty="0">
                <a:latin typeface="Calibri" charset="0"/>
                <a:ea typeface="MS PGothic" charset="0"/>
              </a:rPr>
              <a:t>, </a:t>
            </a:r>
            <a:r>
              <a:rPr lang="en-US" dirty="0">
                <a:solidFill>
                  <a:srgbClr val="604A7B"/>
                </a:solidFill>
                <a:latin typeface="Calibri" charset="0"/>
                <a:ea typeface="MS PGothic" charset="0"/>
              </a:rPr>
              <a:t>purple</a:t>
            </a:r>
            <a:r>
              <a:rPr lang="en-US" dirty="0">
                <a:latin typeface="Calibri" charset="0"/>
                <a:ea typeface="MS PGothic" charset="0"/>
              </a:rPr>
              <a:t>, </a:t>
            </a:r>
            <a:r>
              <a:rPr lang="en-US" dirty="0">
                <a:solidFill>
                  <a:srgbClr val="77933C"/>
                </a:solidFill>
                <a:latin typeface="Calibri" charset="0"/>
                <a:ea typeface="MS PGothic" charset="0"/>
              </a:rPr>
              <a:t>green</a:t>
            </a:r>
          </a:p>
          <a:p>
            <a:pPr marL="0" indent="0">
              <a:buFont typeface="Arial" charset="0"/>
              <a:buNone/>
            </a:pPr>
            <a:endParaRPr lang="en-US" dirty="0">
              <a:latin typeface="Calibri" charset="0"/>
              <a:ea typeface="MS PGothic" charset="0"/>
            </a:endParaRPr>
          </a:p>
          <a:p>
            <a:pPr marL="0" indent="0">
              <a:buFont typeface="Symbol" charset="0"/>
              <a:buChar char=""/>
            </a:pPr>
            <a:r>
              <a:rPr lang="en-US" dirty="0">
                <a:latin typeface="Calibri" charset="0"/>
                <a:ea typeface="MS PGothic" charset="0"/>
              </a:rPr>
              <a:t>Multiple tests need </a:t>
            </a:r>
            <a:r>
              <a:rPr lang="en-US" dirty="0">
                <a:solidFill>
                  <a:srgbClr val="E46C0A"/>
                </a:solidFill>
                <a:latin typeface="Calibri" charset="0"/>
                <a:ea typeface="MS PGothic" charset="0"/>
              </a:rPr>
              <a:t>p-value adjustment</a:t>
            </a:r>
            <a:r>
              <a:rPr lang="en-US" dirty="0">
                <a:latin typeface="Calibri" charset="0"/>
                <a:ea typeface="MS PGothic" charset="0"/>
              </a:rPr>
              <a:t>.</a:t>
            </a:r>
          </a:p>
        </p:txBody>
      </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315" y="1559766"/>
            <a:ext cx="2287588"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F631AB8-4E42-B215-D299-C168E3399AD2}"/>
              </a:ext>
            </a:extLst>
          </p:cNvPr>
          <p:cNvSpPr>
            <a:spLocks noGrp="1"/>
          </p:cNvSpPr>
          <p:nvPr>
            <p:ph type="sldNum" sz="quarter" idx="12"/>
          </p:nvPr>
        </p:nvSpPr>
        <p:spPr/>
        <p:txBody>
          <a:bodyPr/>
          <a:lstStyle/>
          <a:p>
            <a:pPr>
              <a:defRPr/>
            </a:pPr>
            <a:fld id="{4D95DB8D-7CC9-794F-97A9-4930B8DC100F}" type="slidenum">
              <a:rPr lang="en-US" smtClean="0"/>
              <a:pPr>
                <a:defRPr/>
              </a:pPr>
              <a:t>18</a:t>
            </a:fld>
            <a:endParaRPr lang="en-US"/>
          </a:p>
        </p:txBody>
      </p:sp>
      <p:sp>
        <p:nvSpPr>
          <p:cNvPr id="4" name="TextBox 6">
            <a:extLst>
              <a:ext uri="{FF2B5EF4-FFF2-40B4-BE49-F238E27FC236}">
                <a16:creationId xmlns:a16="http://schemas.microsoft.com/office/drawing/2014/main" id="{225CE857-E5F5-6FD1-9F2C-680CE1410359}"/>
              </a:ext>
            </a:extLst>
          </p:cNvPr>
          <p:cNvSpPr txBox="1">
            <a:spLocks noChangeArrowheads="1"/>
          </p:cNvSpPr>
          <p:nvPr/>
        </p:nvSpPr>
        <p:spPr bwMode="auto">
          <a:xfrm rot="-5400000">
            <a:off x="8022592" y="2277761"/>
            <a:ext cx="121379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5" name="TextBox 9">
            <a:extLst>
              <a:ext uri="{FF2B5EF4-FFF2-40B4-BE49-F238E27FC236}">
                <a16:creationId xmlns:a16="http://schemas.microsoft.com/office/drawing/2014/main" id="{4A8F16BA-71DE-A38A-D5D2-4E0D54FEC146}"/>
              </a:ext>
            </a:extLst>
          </p:cNvPr>
          <p:cNvSpPr txBox="1">
            <a:spLocks noChangeArrowheads="1"/>
          </p:cNvSpPr>
          <p:nvPr/>
        </p:nvSpPr>
        <p:spPr bwMode="auto">
          <a:xfrm rot="-5400000">
            <a:off x="8169394" y="3742593"/>
            <a:ext cx="9201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sp>
        <p:nvSpPr>
          <p:cNvPr id="6" name="TextBox 6">
            <a:extLst>
              <a:ext uri="{FF2B5EF4-FFF2-40B4-BE49-F238E27FC236}">
                <a16:creationId xmlns:a16="http://schemas.microsoft.com/office/drawing/2014/main" id="{A47029D0-463C-2A0B-2F91-19A12091698C}"/>
              </a:ext>
            </a:extLst>
          </p:cNvPr>
          <p:cNvSpPr txBox="1">
            <a:spLocks noChangeArrowheads="1"/>
          </p:cNvSpPr>
          <p:nvPr/>
        </p:nvSpPr>
        <p:spPr bwMode="auto">
          <a:xfrm rot="-5400000">
            <a:off x="7884318" y="5009818"/>
            <a:ext cx="1490343"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cxnSp>
        <p:nvCxnSpPr>
          <p:cNvPr id="13" name="Straight Connector 12">
            <a:extLst>
              <a:ext uri="{FF2B5EF4-FFF2-40B4-BE49-F238E27FC236}">
                <a16:creationId xmlns:a16="http://schemas.microsoft.com/office/drawing/2014/main" id="{439AED1F-75A7-461E-CF56-BFFA139CE21B}"/>
              </a:ext>
            </a:extLst>
          </p:cNvPr>
          <p:cNvCxnSpPr>
            <a:cxnSpLocks/>
          </p:cNvCxnSpPr>
          <p:nvPr/>
        </p:nvCxnSpPr>
        <p:spPr>
          <a:xfrm>
            <a:off x="7264216" y="3544109"/>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273E6A-C433-6D13-79F5-0280FF340AE4}"/>
              </a:ext>
            </a:extLst>
          </p:cNvPr>
          <p:cNvCxnSpPr>
            <a:cxnSpLocks/>
          </p:cNvCxnSpPr>
          <p:nvPr/>
        </p:nvCxnSpPr>
        <p:spPr>
          <a:xfrm>
            <a:off x="7264216" y="4528945"/>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1EB9EE50-F8A8-796B-5419-8ED789D609BC}"/>
              </a:ext>
            </a:extLst>
          </p:cNvPr>
          <p:cNvSpPr/>
          <p:nvPr/>
        </p:nvSpPr>
        <p:spPr>
          <a:xfrm flipH="1">
            <a:off x="6043319" y="4602670"/>
            <a:ext cx="469900" cy="1312439"/>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7EEA42C-BF02-F5CD-67A8-387C666629A2}"/>
              </a:ext>
            </a:extLst>
          </p:cNvPr>
          <p:cNvSpPr/>
          <p:nvPr/>
        </p:nvSpPr>
        <p:spPr>
          <a:xfrm rot="10800000" flipH="1">
            <a:off x="7323282" y="1950614"/>
            <a:ext cx="469900" cy="1519763"/>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8" name="Picture 17">
            <a:extLst>
              <a:ext uri="{FF2B5EF4-FFF2-40B4-BE49-F238E27FC236}">
                <a16:creationId xmlns:a16="http://schemas.microsoft.com/office/drawing/2014/main" id="{C30EA6B3-4A43-AB25-04B6-F2E5FC12797E}"/>
              </a:ext>
            </a:extLst>
          </p:cNvPr>
          <p:cNvPicPr>
            <a:picLocks noChangeAspect="1"/>
          </p:cNvPicPr>
          <p:nvPr/>
        </p:nvPicPr>
        <p:blipFill>
          <a:blip r:embed="rId4"/>
          <a:stretch>
            <a:fillRect/>
          </a:stretch>
        </p:blipFill>
        <p:spPr>
          <a:xfrm>
            <a:off x="457200" y="1559766"/>
            <a:ext cx="1735250" cy="5076778"/>
          </a:xfrm>
          <a:prstGeom prst="rect">
            <a:avLst/>
          </a:prstGeom>
        </p:spPr>
      </p:pic>
      <p:pic>
        <p:nvPicPr>
          <p:cNvPr id="19" name="Picture 18">
            <a:extLst>
              <a:ext uri="{FF2B5EF4-FFF2-40B4-BE49-F238E27FC236}">
                <a16:creationId xmlns:a16="http://schemas.microsoft.com/office/drawing/2014/main" id="{4FB67FA9-3A15-BB24-9178-1F20DB0CBEB1}"/>
              </a:ext>
            </a:extLst>
          </p:cNvPr>
          <p:cNvPicPr>
            <a:picLocks noChangeAspect="1"/>
          </p:cNvPicPr>
          <p:nvPr/>
        </p:nvPicPr>
        <p:blipFill>
          <a:blip r:embed="rId4"/>
          <a:srcRect r="48828"/>
          <a:stretch/>
        </p:blipFill>
        <p:spPr>
          <a:xfrm>
            <a:off x="6584310" y="1947863"/>
            <a:ext cx="700912" cy="40073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893A86D-B3DA-219B-2007-665DD84ED988}"/>
              </a:ext>
            </a:extLst>
          </p:cNvPr>
          <p:cNvSpPr>
            <a:spLocks noGrp="1"/>
          </p:cNvSpPr>
          <p:nvPr>
            <p:ph type="sldNum" sz="quarter" idx="12"/>
          </p:nvPr>
        </p:nvSpPr>
        <p:spPr/>
        <p:txBody>
          <a:bodyPr/>
          <a:lstStyle/>
          <a:p>
            <a:pPr>
              <a:defRPr/>
            </a:pPr>
            <a:fld id="{CFB4C283-6600-B448-BED6-4FE3F7984D79}"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
        <p:nvSpPr>
          <p:cNvPr id="2" name="Slide Number Placeholder 1">
            <a:extLst>
              <a:ext uri="{FF2B5EF4-FFF2-40B4-BE49-F238E27FC236}">
                <a16:creationId xmlns:a16="http://schemas.microsoft.com/office/drawing/2014/main" id="{3ABFAF94-FAFF-96BA-6C29-9C4B5E306DE0}"/>
              </a:ext>
            </a:extLst>
          </p:cNvPr>
          <p:cNvSpPr>
            <a:spLocks noGrp="1"/>
          </p:cNvSpPr>
          <p:nvPr>
            <p:ph type="sldNum" sz="quarter" idx="12"/>
          </p:nvPr>
        </p:nvSpPr>
        <p:spPr/>
        <p:txBody>
          <a:bodyPr/>
          <a:lstStyle/>
          <a:p>
            <a:pPr>
              <a:defRPr/>
            </a:pPr>
            <a:fld id="{CFB4C283-6600-B448-BED6-4FE3F7984D79}"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collections  (package </a:t>
            </a:r>
            <a:r>
              <a:rPr lang="en-US" sz="1800" dirty="0" err="1"/>
              <a:t>clusterProfiler</a:t>
            </a:r>
            <a:r>
              <a:rPr lang="en-US" sz="1800" dirty="0"/>
              <a:t>)  </a:t>
            </a:r>
          </a:p>
        </p:txBody>
      </p:sp>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
        <p:nvSpPr>
          <p:cNvPr id="2" name="Slide Number Placeholder 1">
            <a:extLst>
              <a:ext uri="{FF2B5EF4-FFF2-40B4-BE49-F238E27FC236}">
                <a16:creationId xmlns:a16="http://schemas.microsoft.com/office/drawing/2014/main" id="{386ED3A0-5277-1A4E-4CC1-66CBAD9AEED1}"/>
              </a:ext>
            </a:extLst>
          </p:cNvPr>
          <p:cNvSpPr>
            <a:spLocks noGrp="1"/>
          </p:cNvSpPr>
          <p:nvPr>
            <p:ph type="sldNum" sz="quarter" idx="12"/>
          </p:nvPr>
        </p:nvSpPr>
        <p:spPr/>
        <p:txBody>
          <a:bodyPr/>
          <a:lstStyle/>
          <a:p>
            <a:pPr>
              <a:defRPr/>
            </a:pPr>
            <a:fld id="{CFB4C283-6600-B448-BED6-4FE3F7984D79}" type="slidenum">
              <a:rPr lang="en-US" smtClean="0"/>
              <a:pPr>
                <a:defRPr/>
              </a:pPr>
              <a:t>20</a:t>
            </a:fld>
            <a:endParaRPr lang="en-US"/>
          </a:p>
        </p:txBody>
      </p:sp>
      <p:pic>
        <p:nvPicPr>
          <p:cNvPr id="3" name="Picture 2">
            <a:extLst>
              <a:ext uri="{FF2B5EF4-FFF2-40B4-BE49-F238E27FC236}">
                <a16:creationId xmlns:a16="http://schemas.microsoft.com/office/drawing/2014/main" id="{D6905A9A-0DB6-38BF-E466-57EB4F49AFC9}"/>
              </a:ext>
            </a:extLst>
          </p:cNvPr>
          <p:cNvPicPr>
            <a:picLocks noChangeAspect="1"/>
          </p:cNvPicPr>
          <p:nvPr/>
        </p:nvPicPr>
        <p:blipFill>
          <a:blip r:embed="rId3"/>
          <a:stretch>
            <a:fillRect/>
          </a:stretch>
        </p:blipFill>
        <p:spPr>
          <a:xfrm>
            <a:off x="558018" y="3928755"/>
            <a:ext cx="2441038" cy="2929245"/>
          </a:xfrm>
          <a:prstGeom prst="rect">
            <a:avLst/>
          </a:prstGeom>
        </p:spPr>
      </p:pic>
      <p:pic>
        <p:nvPicPr>
          <p:cNvPr id="4" name="Picture 3">
            <a:extLst>
              <a:ext uri="{FF2B5EF4-FFF2-40B4-BE49-F238E27FC236}">
                <a16:creationId xmlns:a16="http://schemas.microsoft.com/office/drawing/2014/main" id="{D8256874-2A1D-D8E9-5788-D6A1C27B6BEE}"/>
              </a:ext>
            </a:extLst>
          </p:cNvPr>
          <p:cNvPicPr>
            <a:picLocks noChangeAspect="1"/>
          </p:cNvPicPr>
          <p:nvPr/>
        </p:nvPicPr>
        <p:blipFill>
          <a:blip r:embed="rId4"/>
          <a:stretch>
            <a:fillRect/>
          </a:stretch>
        </p:blipFill>
        <p:spPr>
          <a:xfrm>
            <a:off x="755650" y="1738928"/>
            <a:ext cx="7289800" cy="1511300"/>
          </a:xfrm>
          <a:prstGeom prst="rect">
            <a:avLst/>
          </a:prstGeom>
        </p:spPr>
      </p:pic>
      <p:sp>
        <p:nvSpPr>
          <p:cNvPr id="5" name="TextBox 2">
            <a:extLst>
              <a:ext uri="{FF2B5EF4-FFF2-40B4-BE49-F238E27FC236}">
                <a16:creationId xmlns:a16="http://schemas.microsoft.com/office/drawing/2014/main" id="{F24FFAB9-74C5-BD04-58FB-E563768AF084}"/>
              </a:ext>
            </a:extLst>
          </p:cNvPr>
          <p:cNvSpPr txBox="1">
            <a:spLocks noChangeArrowheads="1"/>
          </p:cNvSpPr>
          <p:nvPr/>
        </p:nvSpPr>
        <p:spPr bwMode="auto">
          <a:xfrm>
            <a:off x="4356882" y="4820888"/>
            <a:ext cx="143020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TERM2GENE:</a:t>
            </a:r>
          </a:p>
          <a:p>
            <a:r>
              <a:rPr lang="en-US" sz="1800" dirty="0"/>
              <a:t>A 2-column</a:t>
            </a:r>
          </a:p>
          <a:p>
            <a:r>
              <a:rPr lang="en-US" sz="1800" dirty="0"/>
              <a:t>data frame</a:t>
            </a:r>
          </a:p>
        </p:txBody>
      </p:sp>
      <p:pic>
        <p:nvPicPr>
          <p:cNvPr id="6" name="Picture 3">
            <a:extLst>
              <a:ext uri="{FF2B5EF4-FFF2-40B4-BE49-F238E27FC236}">
                <a16:creationId xmlns:a16="http://schemas.microsoft.com/office/drawing/2014/main" id="{19EC55A3-99D6-7860-CDD3-8CDB07265A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2957" y="4320825"/>
            <a:ext cx="2613025" cy="149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FC48F9A5-0345-F833-8ECF-6964F04C2C83}"/>
              </a:ext>
            </a:extLst>
          </p:cNvPr>
          <p:cNvSpPr>
            <a:spLocks noGrp="1"/>
          </p:cNvSpPr>
          <p:nvPr>
            <p:ph type="sldNum" sz="quarter" idx="12"/>
          </p:nvPr>
        </p:nvSpPr>
        <p:spPr/>
        <p:txBody>
          <a:bodyPr/>
          <a:lstStyle/>
          <a:p>
            <a:pPr>
              <a:defRPr/>
            </a:pPr>
            <a:fld id="{CFB4C283-6600-B448-BED6-4FE3F7984D79}" type="slidenum">
              <a:rPr lang="en-US" smtClean="0"/>
              <a:pPr>
                <a:defRPr/>
              </a:pPr>
              <a:t>21</a:t>
            </a:fld>
            <a:endParaRPr lang="en-US"/>
          </a:p>
        </p:txBody>
      </p:sp>
    </p:spTree>
    <p:extLst>
      <p:ext uri="{BB962C8B-B14F-4D97-AF65-F5344CB8AC3E}">
        <p14:creationId xmlns:p14="http://schemas.microsoft.com/office/powerpoint/2010/main" val="68558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
        <p:nvSpPr>
          <p:cNvPr id="2" name="Slide Number Placeholder 1">
            <a:extLst>
              <a:ext uri="{FF2B5EF4-FFF2-40B4-BE49-F238E27FC236}">
                <a16:creationId xmlns:a16="http://schemas.microsoft.com/office/drawing/2014/main" id="{6546B6CB-B125-679E-F1BC-4B7FFA03B154}"/>
              </a:ext>
            </a:extLst>
          </p:cNvPr>
          <p:cNvSpPr>
            <a:spLocks noGrp="1"/>
          </p:cNvSpPr>
          <p:nvPr>
            <p:ph type="sldNum" sz="quarter" idx="12"/>
          </p:nvPr>
        </p:nvSpPr>
        <p:spPr/>
        <p:txBody>
          <a:bodyPr/>
          <a:lstStyle/>
          <a:p>
            <a:pPr>
              <a:defRPr/>
            </a:pPr>
            <a:fld id="{CFB4C283-6600-B448-BED6-4FE3F7984D79}"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E9FDF8-F9A6-8C49-B974-DCA87507A3AF}"/>
              </a:ext>
            </a:extLst>
          </p:cNvPr>
          <p:cNvSpPr>
            <a:spLocks noGrp="1"/>
          </p:cNvSpPr>
          <p:nvPr>
            <p:ph type="sldNum" sz="quarter" idx="12"/>
          </p:nvPr>
        </p:nvSpPr>
        <p:spPr/>
        <p:txBody>
          <a:bodyPr/>
          <a:lstStyle/>
          <a:p>
            <a:pPr>
              <a:defRPr/>
            </a:pPr>
            <a:fld id="{4D95DB8D-7CC9-794F-97A9-4930B8DC100F}"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sp>
        <p:nvSpPr>
          <p:cNvPr id="43011" name="TextBox 5"/>
          <p:cNvSpPr txBox="1">
            <a:spLocks noChangeArrowheads="1"/>
          </p:cNvSpPr>
          <p:nvPr/>
        </p:nvSpPr>
        <p:spPr bwMode="auto">
          <a:xfrm>
            <a:off x="150813" y="4362450"/>
            <a:ext cx="540141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Contingency table with count of genes,</a:t>
            </a:r>
          </a:p>
          <a:p>
            <a:pPr eaLnBrk="1" hangingPunct="1"/>
            <a:r>
              <a:rPr lang="en-US" dirty="0"/>
              <a:t>does not take into account the </a:t>
            </a:r>
            <a:r>
              <a:rPr lang="en-US" dirty="0">
                <a:solidFill>
                  <a:srgbClr val="FF0000"/>
                </a:solidFill>
              </a:rPr>
              <a:t>magnitude</a:t>
            </a:r>
          </a:p>
          <a:p>
            <a:pPr eaLnBrk="1" hangingPunct="1"/>
            <a:r>
              <a:rPr lang="en-US" dirty="0"/>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2"/>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37A289C2-0D76-80FF-6BA1-7D55EF5E7B58}"/>
              </a:ext>
            </a:extLst>
          </p:cNvPr>
          <p:cNvSpPr>
            <a:spLocks noGrp="1"/>
          </p:cNvSpPr>
          <p:nvPr>
            <p:ph type="sldNum" sz="quarter" idx="12"/>
          </p:nvPr>
        </p:nvSpPr>
        <p:spPr/>
        <p:txBody>
          <a:bodyPr/>
          <a:lstStyle/>
          <a:p>
            <a:pPr>
              <a:defRPr/>
            </a:pPr>
            <a:fld id="{CFB4C283-6600-B448-BED6-4FE3F7984D79}" type="slidenum">
              <a:rPr lang="en-US" smtClean="0"/>
              <a:pPr>
                <a:defRPr/>
              </a:pPr>
              <a:t>24</a:t>
            </a:fld>
            <a:endParaRPr lang="en-US"/>
          </a:p>
        </p:txBody>
      </p:sp>
      <p:graphicFrame>
        <p:nvGraphicFramePr>
          <p:cNvPr id="16" name="Table 15">
            <a:extLst>
              <a:ext uri="{FF2B5EF4-FFF2-40B4-BE49-F238E27FC236}">
                <a16:creationId xmlns:a16="http://schemas.microsoft.com/office/drawing/2014/main" id="{C40E22BB-A5F3-A010-A6CF-BAD2326E1A3A}"/>
              </a:ext>
            </a:extLst>
          </p:cNvPr>
          <p:cNvGraphicFramePr>
            <a:graphicFrameLocks noGrp="1"/>
          </p:cNvGraphicFramePr>
          <p:nvPr>
            <p:extLst>
              <p:ext uri="{D42A27DB-BD31-4B8C-83A1-F6EECF244321}">
                <p14:modId xmlns:p14="http://schemas.microsoft.com/office/powerpoint/2010/main" val="3544416082"/>
              </p:ext>
            </p:extLst>
          </p:nvPr>
        </p:nvGraphicFramePr>
        <p:xfrm>
          <a:off x="171345" y="2041980"/>
          <a:ext cx="5524605" cy="1974734"/>
        </p:xfrm>
        <a:graphic>
          <a:graphicData uri="http://schemas.openxmlformats.org/drawingml/2006/table">
            <a:tbl>
              <a:tblPr>
                <a:tableStyleId>{93296810-A885-4BE3-A3E7-6D5BEEA58F35}</a:tableStyleId>
              </a:tblPr>
              <a:tblGrid>
                <a:gridCol w="1146577">
                  <a:extLst>
                    <a:ext uri="{9D8B030D-6E8A-4147-A177-3AD203B41FA5}">
                      <a16:colId xmlns:a16="http://schemas.microsoft.com/office/drawing/2014/main" val="226236908"/>
                    </a:ext>
                  </a:extLst>
                </a:gridCol>
                <a:gridCol w="1615725">
                  <a:extLst>
                    <a:ext uri="{9D8B030D-6E8A-4147-A177-3AD203B41FA5}">
                      <a16:colId xmlns:a16="http://schemas.microsoft.com/office/drawing/2014/main" val="1617811551"/>
                    </a:ext>
                  </a:extLst>
                </a:gridCol>
                <a:gridCol w="1623344">
                  <a:extLst>
                    <a:ext uri="{9D8B030D-6E8A-4147-A177-3AD203B41FA5}">
                      <a16:colId xmlns:a16="http://schemas.microsoft.com/office/drawing/2014/main" val="4024171608"/>
                    </a:ext>
                  </a:extLst>
                </a:gridCol>
                <a:gridCol w="1138959">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grpSp>
        <p:nvGrpSpPr>
          <p:cNvPr id="29" name="Group 28">
            <a:extLst>
              <a:ext uri="{FF2B5EF4-FFF2-40B4-BE49-F238E27FC236}">
                <a16:creationId xmlns:a16="http://schemas.microsoft.com/office/drawing/2014/main" id="{F371E30C-62F0-AEDF-D259-92986FD58A64}"/>
              </a:ext>
            </a:extLst>
          </p:cNvPr>
          <p:cNvGrpSpPr/>
          <p:nvPr/>
        </p:nvGrpSpPr>
        <p:grpSpPr>
          <a:xfrm>
            <a:off x="5803395" y="1388820"/>
            <a:ext cx="2702430" cy="4874395"/>
            <a:chOff x="5984370" y="1636772"/>
            <a:chExt cx="2321095" cy="4186578"/>
          </a:xfrm>
        </p:grpSpPr>
        <p:pic>
          <p:nvPicPr>
            <p:cNvPr id="19" name="Picture 18">
              <a:extLst>
                <a:ext uri="{FF2B5EF4-FFF2-40B4-BE49-F238E27FC236}">
                  <a16:creationId xmlns:a16="http://schemas.microsoft.com/office/drawing/2014/main" id="{46219B25-DD2C-35AA-ECBC-1614F67E7393}"/>
                </a:ext>
              </a:extLst>
            </p:cNvPr>
            <p:cNvPicPr>
              <a:picLocks noChangeAspect="1"/>
            </p:cNvPicPr>
            <p:nvPr/>
          </p:nvPicPr>
          <p:blipFill>
            <a:blip r:embed="rId3"/>
            <a:stretch>
              <a:fillRect/>
            </a:stretch>
          </p:blipFill>
          <p:spPr>
            <a:xfrm>
              <a:off x="7430645" y="1648818"/>
              <a:ext cx="874820" cy="4174532"/>
            </a:xfrm>
            <a:prstGeom prst="rect">
              <a:avLst/>
            </a:prstGeom>
          </p:spPr>
        </p:pic>
        <p:sp>
          <p:nvSpPr>
            <p:cNvPr id="25" name="Right Triangle 24">
              <a:extLst>
                <a:ext uri="{FF2B5EF4-FFF2-40B4-BE49-F238E27FC236}">
                  <a16:creationId xmlns:a16="http://schemas.microsoft.com/office/drawing/2014/main" id="{287787BB-D02E-8973-8114-093A97286DAD}"/>
                </a:ext>
              </a:extLst>
            </p:cNvPr>
            <p:cNvSpPr/>
            <p:nvPr/>
          </p:nvSpPr>
          <p:spPr>
            <a:xfrm flipH="1">
              <a:off x="5984370" y="4349707"/>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15F2D59-A80A-7F85-A8EF-30CEAFFEAC02}"/>
                </a:ext>
              </a:extLst>
            </p:cNvPr>
            <p:cNvSpPr/>
            <p:nvPr/>
          </p:nvSpPr>
          <p:spPr>
            <a:xfrm rot="10800000" flipH="1">
              <a:off x="7249995" y="1668790"/>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27" name="Picture 26">
              <a:extLst>
                <a:ext uri="{FF2B5EF4-FFF2-40B4-BE49-F238E27FC236}">
                  <a16:creationId xmlns:a16="http://schemas.microsoft.com/office/drawing/2014/main" id="{1C09D334-65D2-152E-CDA5-FA229F22949D}"/>
                </a:ext>
              </a:extLst>
            </p:cNvPr>
            <p:cNvPicPr>
              <a:picLocks noChangeAspect="1"/>
            </p:cNvPicPr>
            <p:nvPr/>
          </p:nvPicPr>
          <p:blipFill>
            <a:blip r:embed="rId4"/>
            <a:stretch>
              <a:fillRect/>
            </a:stretch>
          </p:blipFill>
          <p:spPr>
            <a:xfrm>
              <a:off x="6553200" y="1636772"/>
              <a:ext cx="642333" cy="4174534"/>
            </a:xfrm>
            <a:prstGeom prst="rect">
              <a:avLst/>
            </a:prstGeom>
          </p:spPr>
        </p:pic>
      </p:grpSp>
      <p:sp>
        <p:nvSpPr>
          <p:cNvPr id="13" name="Oval 12"/>
          <p:cNvSpPr/>
          <p:nvPr/>
        </p:nvSpPr>
        <p:spPr>
          <a:xfrm>
            <a:off x="7606668" y="2588821"/>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Oval 29">
            <a:extLst>
              <a:ext uri="{FF2B5EF4-FFF2-40B4-BE49-F238E27FC236}">
                <a16:creationId xmlns:a16="http://schemas.microsoft.com/office/drawing/2014/main" id="{0358A8E1-6F29-5772-536C-6265F84946B2}"/>
              </a:ext>
            </a:extLst>
          </p:cNvPr>
          <p:cNvSpPr/>
          <p:nvPr/>
        </p:nvSpPr>
        <p:spPr>
          <a:xfrm>
            <a:off x="7564786" y="4516382"/>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dirty="0">
                <a:latin typeface="Calibri" charset="0"/>
                <a:ea typeface="MS PGothic" charset="0"/>
              </a:rPr>
              <a:t>Threshold-free</a:t>
            </a:r>
            <a:r>
              <a:rPr lang="en-US" sz="2400" dirty="0">
                <a:latin typeface="Calibri" charset="0"/>
                <a:ea typeface="MS PGothic" charset="0"/>
              </a:rPr>
              <a:t>: the whole list of genes detected in the omics data is used.</a:t>
            </a:r>
          </a:p>
          <a:p>
            <a:r>
              <a:rPr lang="en-US" sz="2400" dirty="0">
                <a:latin typeface="Calibri" charset="0"/>
                <a:ea typeface="MS PGothic" charset="0"/>
              </a:rPr>
              <a:t>GSEA is a computational method that determines whether an a priori defined set of genes shows statistically significant, concordant differences between two biological states (</a:t>
            </a:r>
            <a:r>
              <a:rPr lang="en-US" sz="2400" dirty="0" err="1">
                <a:latin typeface="Calibri" charset="0"/>
                <a:ea typeface="MS PGothic" charset="0"/>
              </a:rPr>
              <a:t>MSigDB</a:t>
            </a:r>
            <a:r>
              <a:rPr lang="en-US" sz="2400" dirty="0">
                <a:latin typeface="Calibri" charset="0"/>
                <a:ea typeface="MS PGothic" charset="0"/>
              </a:rPr>
              <a:t>)</a:t>
            </a:r>
          </a:p>
          <a:p>
            <a:r>
              <a:rPr lang="en-US" sz="2400" dirty="0">
                <a:latin typeface="Calibri" charset="0"/>
                <a:ea typeface="MS PGothic" charset="0"/>
              </a:rPr>
              <a:t>Rank all genes based on score (</a:t>
            </a:r>
            <a:r>
              <a:rPr lang="en-US" sz="2400" dirty="0" err="1">
                <a:latin typeface="Calibri" charset="0"/>
                <a:ea typeface="MS PGothic" charset="0"/>
              </a:rPr>
              <a:t>eg</a:t>
            </a:r>
            <a:r>
              <a:rPr lang="en-US" sz="2400" dirty="0">
                <a:latin typeface="Calibri" charset="0"/>
                <a:ea typeface="MS PGothic" charset="0"/>
              </a:rPr>
              <a:t>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24ADDB89-EF50-E122-5067-42928CADB17B}"/>
              </a:ext>
            </a:extLst>
          </p:cNvPr>
          <p:cNvSpPr>
            <a:spLocks noGrp="1"/>
          </p:cNvSpPr>
          <p:nvPr>
            <p:ph type="sldNum" sz="quarter" idx="12"/>
          </p:nvPr>
        </p:nvSpPr>
        <p:spPr/>
        <p:txBody>
          <a:bodyPr/>
          <a:lstStyle/>
          <a:p>
            <a:pPr>
              <a:defRPr/>
            </a:pPr>
            <a:fld id="{CFB4C283-6600-B448-BED6-4FE3F7984D79}"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rgbClr val="FFC000"/>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C8894F51-1C1B-179F-1B2B-FDE5E96C55A8}"/>
              </a:ext>
            </a:extLst>
          </p:cNvPr>
          <p:cNvSpPr>
            <a:spLocks noGrp="1"/>
          </p:cNvSpPr>
          <p:nvPr>
            <p:ph type="sldNum" sz="quarter" idx="12"/>
          </p:nvPr>
        </p:nvSpPr>
        <p:spPr/>
        <p:txBody>
          <a:bodyPr/>
          <a:lstStyle/>
          <a:p>
            <a:pPr>
              <a:defRPr/>
            </a:pPr>
            <a:fld id="{CFB4C283-6600-B448-BED6-4FE3F7984D79}"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
        <p:nvSpPr>
          <p:cNvPr id="2" name="Slide Number Placeholder 1">
            <a:extLst>
              <a:ext uri="{FF2B5EF4-FFF2-40B4-BE49-F238E27FC236}">
                <a16:creationId xmlns:a16="http://schemas.microsoft.com/office/drawing/2014/main" id="{CAF0C4BE-5AA5-D000-E2DE-203A76FAC721}"/>
              </a:ext>
            </a:extLst>
          </p:cNvPr>
          <p:cNvSpPr>
            <a:spLocks noGrp="1"/>
          </p:cNvSpPr>
          <p:nvPr>
            <p:ph type="sldNum" sz="quarter" idx="12"/>
          </p:nvPr>
        </p:nvSpPr>
        <p:spPr/>
        <p:txBody>
          <a:bodyPr/>
          <a:lstStyle/>
          <a:p>
            <a:pPr>
              <a:defRPr/>
            </a:pPr>
            <a:fld id="{CFB4C283-6600-B448-BED6-4FE3F7984D79}"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AAC65F-F36A-AFA6-7E8A-525DE4133F54}"/>
              </a:ext>
            </a:extLst>
          </p:cNvPr>
          <p:cNvSpPr>
            <a:spLocks noGrp="1"/>
          </p:cNvSpPr>
          <p:nvPr>
            <p:ph type="sldNum" sz="quarter" idx="12"/>
          </p:nvPr>
        </p:nvSpPr>
        <p:spPr/>
        <p:txBody>
          <a:bodyPr/>
          <a:lstStyle/>
          <a:p>
            <a:pPr>
              <a:defRPr/>
            </a:pPr>
            <a:fld id="{CFB4C283-6600-B448-BED6-4FE3F7984D79}"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dirty="0">
                <a:latin typeface="Calibri" charset="0"/>
                <a:ea typeface="MS PGothic" charset="0"/>
              </a:rPr>
              <a:t>Apply GSEA to other type of data or score</a:t>
            </a:r>
          </a:p>
        </p:txBody>
      </p:sp>
      <p:sp>
        <p:nvSpPr>
          <p:cNvPr id="48131" name="Content Placeholder 2"/>
          <p:cNvSpPr>
            <a:spLocks noGrp="1"/>
          </p:cNvSpPr>
          <p:nvPr>
            <p:ph idx="1"/>
          </p:nvPr>
        </p:nvSpPr>
        <p:spPr>
          <a:xfrm>
            <a:off x="457200" y="1374775"/>
            <a:ext cx="8229600" cy="4525963"/>
          </a:xfrm>
        </p:spPr>
        <p:txBody>
          <a:bodyPr/>
          <a:lstStyle/>
          <a:p>
            <a:r>
              <a:rPr lang="en-US" dirty="0">
                <a:latin typeface="Calibri" charset="0"/>
                <a:ea typeface="MS PGothic" charset="0"/>
              </a:rPr>
              <a:t>Use t-statistic from paired t-test</a:t>
            </a:r>
          </a:p>
          <a:p>
            <a:r>
              <a:rPr lang="en-US" dirty="0">
                <a:latin typeface="Calibri" charset="0"/>
                <a:ea typeface="MS PGothic" charset="0"/>
              </a:rPr>
              <a:t>Use F statistic of one way or two way ANOVA</a:t>
            </a:r>
          </a:p>
          <a:p>
            <a:r>
              <a:rPr lang="en-US" dirty="0">
                <a:latin typeface="Calibri" charset="0"/>
                <a:ea typeface="MS PGothic" charset="0"/>
              </a:rPr>
              <a:t>Use coefficients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
        <p:nvSpPr>
          <p:cNvPr id="2" name="Slide Number Placeholder 1">
            <a:extLst>
              <a:ext uri="{FF2B5EF4-FFF2-40B4-BE49-F238E27FC236}">
                <a16:creationId xmlns:a16="http://schemas.microsoft.com/office/drawing/2014/main" id="{9723DC93-305E-E57C-E13E-4224DEB9B207}"/>
              </a:ext>
            </a:extLst>
          </p:cNvPr>
          <p:cNvSpPr>
            <a:spLocks noGrp="1"/>
          </p:cNvSpPr>
          <p:nvPr>
            <p:ph type="sldNum" sz="quarter" idx="12"/>
          </p:nvPr>
        </p:nvSpPr>
        <p:spPr/>
        <p:txBody>
          <a:bodyPr/>
          <a:lstStyle/>
          <a:p>
            <a:pPr>
              <a:defRPr/>
            </a:pPr>
            <a:fld id="{CFB4C283-6600-B448-BED6-4FE3F7984D79}"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
        <p:nvSpPr>
          <p:cNvPr id="3" name="Slide Number Placeholder 2">
            <a:extLst>
              <a:ext uri="{FF2B5EF4-FFF2-40B4-BE49-F238E27FC236}">
                <a16:creationId xmlns:a16="http://schemas.microsoft.com/office/drawing/2014/main" id="{0B8616E3-E122-FEB9-CCEC-0CF1F7420DCA}"/>
              </a:ext>
            </a:extLst>
          </p:cNvPr>
          <p:cNvSpPr>
            <a:spLocks noGrp="1"/>
          </p:cNvSpPr>
          <p:nvPr>
            <p:ph type="sldNum" sz="quarter" idx="12"/>
          </p:nvPr>
        </p:nvSpPr>
        <p:spPr/>
        <p:txBody>
          <a:bodyPr/>
          <a:lstStyle/>
          <a:p>
            <a:pPr>
              <a:defRPr/>
            </a:pPr>
            <a:fld id="{CFB4C283-6600-B448-BED6-4FE3F7984D79}"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GSEA of user-defined gene sets using</a:t>
            </a:r>
          </a:p>
          <a:p>
            <a:pPr algn="ctr" eaLnBrk="1" hangingPunct="1"/>
            <a:r>
              <a:rPr lang="en-US" sz="1800" dirty="0"/>
              <a:t>all ranked genes</a:t>
            </a:r>
          </a:p>
        </p:txBody>
      </p:sp>
      <p:sp>
        <p:nvSpPr>
          <p:cNvPr id="2" name="Slide Number Placeholder 1">
            <a:extLst>
              <a:ext uri="{FF2B5EF4-FFF2-40B4-BE49-F238E27FC236}">
                <a16:creationId xmlns:a16="http://schemas.microsoft.com/office/drawing/2014/main" id="{8A088C69-0B41-D701-339E-6C5572A61D0B}"/>
              </a:ext>
            </a:extLst>
          </p:cNvPr>
          <p:cNvSpPr>
            <a:spLocks noGrp="1"/>
          </p:cNvSpPr>
          <p:nvPr>
            <p:ph type="sldNum" sz="quarter" idx="12"/>
          </p:nvPr>
        </p:nvSpPr>
        <p:spPr/>
        <p:txBody>
          <a:bodyPr/>
          <a:lstStyle/>
          <a:p>
            <a:pPr>
              <a:defRPr/>
            </a:pPr>
            <a:fld id="{CFB4C283-6600-B448-BED6-4FE3F7984D79}"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
        <p:nvSpPr>
          <p:cNvPr id="2" name="Slide Number Placeholder 1">
            <a:extLst>
              <a:ext uri="{FF2B5EF4-FFF2-40B4-BE49-F238E27FC236}">
                <a16:creationId xmlns:a16="http://schemas.microsoft.com/office/drawing/2014/main" id="{39FFEA9C-9B47-F4CF-C2C9-057301D3F06F}"/>
              </a:ext>
            </a:extLst>
          </p:cNvPr>
          <p:cNvSpPr>
            <a:spLocks noGrp="1"/>
          </p:cNvSpPr>
          <p:nvPr>
            <p:ph type="sldNum" sz="quarter" idx="12"/>
          </p:nvPr>
        </p:nvSpPr>
        <p:spPr/>
        <p:txBody>
          <a:bodyPr/>
          <a:lstStyle/>
          <a:p>
            <a:pPr>
              <a:defRPr/>
            </a:pPr>
            <a:fld id="{CFB4C283-6600-B448-BED6-4FE3F7984D79}" type="slidenum">
              <a:rPr lang="en-US" smtClean="0"/>
              <a:pPr>
                <a:defRPr/>
              </a:pPr>
              <a:t>31</a:t>
            </a:fld>
            <a:endParaRPr lang="en-US"/>
          </a:p>
        </p:txBody>
      </p:sp>
    </p:spTree>
    <p:extLst>
      <p:ext uri="{BB962C8B-B14F-4D97-AF65-F5344CB8AC3E}">
        <p14:creationId xmlns:p14="http://schemas.microsoft.com/office/powerpoint/2010/main" val="155479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31E5FF3D-B931-5AD4-B6C8-F43E5AC15C47}"/>
              </a:ext>
            </a:extLst>
          </p:cNvPr>
          <p:cNvSpPr>
            <a:spLocks noGrp="1"/>
          </p:cNvSpPr>
          <p:nvPr>
            <p:ph type="sldNum" sz="quarter" idx="12"/>
          </p:nvPr>
        </p:nvSpPr>
        <p:spPr/>
        <p:txBody>
          <a:bodyPr/>
          <a:lstStyle/>
          <a:p>
            <a:pPr>
              <a:defRPr/>
            </a:pPr>
            <a:fld id="{CFB4C283-6600-B448-BED6-4FE3F7984D79}" type="slidenum">
              <a:rPr lang="en-US" smtClean="0"/>
              <a:pPr>
                <a:defRPr/>
              </a:pPr>
              <a:t>32</a:t>
            </a:fld>
            <a:endParaRPr lang="en-US"/>
          </a:p>
        </p:txBody>
      </p:sp>
    </p:spTree>
    <p:extLst>
      <p:ext uri="{BB962C8B-B14F-4D97-AF65-F5344CB8AC3E}">
        <p14:creationId xmlns:p14="http://schemas.microsoft.com/office/powerpoint/2010/main" val="1607054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BF8ED22C-8A36-97CA-F3A1-F990EC7E21CA}"/>
              </a:ext>
            </a:extLst>
          </p:cNvPr>
          <p:cNvSpPr>
            <a:spLocks noGrp="1"/>
          </p:cNvSpPr>
          <p:nvPr>
            <p:ph type="sldNum" sz="quarter" idx="12"/>
          </p:nvPr>
        </p:nvSpPr>
        <p:spPr/>
        <p:txBody>
          <a:bodyPr/>
          <a:lstStyle/>
          <a:p>
            <a:pPr>
              <a:defRPr/>
            </a:pPr>
            <a:fld id="{CFB4C283-6600-B448-BED6-4FE3F7984D79}"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dirty="0">
                <a:latin typeface="Calibri" charset="0"/>
                <a:ea typeface="MS PGothic" charset="0"/>
              </a:rPr>
              <a:t>Visualization of enrichment results</a:t>
            </a:r>
          </a:p>
        </p:txBody>
      </p:sp>
      <p:sp>
        <p:nvSpPr>
          <p:cNvPr id="78851" name="TextBox 5"/>
          <p:cNvSpPr txBox="1">
            <a:spLocks noChangeArrowheads="1"/>
          </p:cNvSpPr>
          <p:nvPr/>
        </p:nvSpPr>
        <p:spPr bwMode="auto">
          <a:xfrm rot="16200000">
            <a:off x="6967863" y="3168092"/>
            <a:ext cx="4040188"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dirty="0" err="1"/>
              <a:t>Zielniok</a:t>
            </a:r>
            <a:r>
              <a:rPr lang="en-US" sz="1400" dirty="0"/>
              <a:t> et al 2021</a:t>
            </a:r>
          </a:p>
          <a:p>
            <a:r>
              <a:rPr lang="hr-HR" sz="1000" i="1" dirty="0" err="1"/>
              <a:t>Int</a:t>
            </a:r>
            <a:r>
              <a:rPr lang="hr-HR" sz="1000" i="1" dirty="0"/>
              <a:t>. J. Mol. Sci.</a:t>
            </a:r>
            <a:r>
              <a:rPr lang="hr-HR" sz="1000" dirty="0"/>
              <a:t> </a:t>
            </a:r>
            <a:r>
              <a:rPr lang="hr-HR" sz="1000" b="1" dirty="0"/>
              <a:t>2021</a:t>
            </a:r>
            <a:r>
              <a:rPr lang="hr-HR" sz="1000" dirty="0"/>
              <a:t>, </a:t>
            </a:r>
            <a:r>
              <a:rPr lang="hr-HR" sz="1000" i="1" dirty="0"/>
              <a:t>22</a:t>
            </a:r>
            <a:r>
              <a:rPr lang="hr-HR" sz="1000" dirty="0"/>
              <a:t>(15), 8160; </a:t>
            </a:r>
            <a:r>
              <a:rPr lang="hr-HR" sz="1000" dirty="0">
                <a:hlinkClick r:id="rId3"/>
              </a:rPr>
              <a:t>https://doi.org/10.3390/ijms22158160</a:t>
            </a:r>
            <a:r>
              <a:rPr lang="hr-HR" sz="1000" dirty="0"/>
              <a:t> </a:t>
            </a:r>
          </a:p>
          <a:p>
            <a:endParaRPr lang="en-US" sz="1800" dirty="0"/>
          </a:p>
        </p:txBody>
      </p:sp>
      <p:sp>
        <p:nvSpPr>
          <p:cNvPr id="2" name="Slide Number Placeholder 1">
            <a:extLst>
              <a:ext uri="{FF2B5EF4-FFF2-40B4-BE49-F238E27FC236}">
                <a16:creationId xmlns:a16="http://schemas.microsoft.com/office/drawing/2014/main" id="{5663FA70-D8E7-E3B5-8FFE-D580814A620F}"/>
              </a:ext>
            </a:extLst>
          </p:cNvPr>
          <p:cNvSpPr>
            <a:spLocks noGrp="1"/>
          </p:cNvSpPr>
          <p:nvPr>
            <p:ph type="sldNum" sz="quarter" idx="12"/>
          </p:nvPr>
        </p:nvSpPr>
        <p:spPr/>
        <p:txBody>
          <a:bodyPr/>
          <a:lstStyle/>
          <a:p>
            <a:pPr>
              <a:defRPr/>
            </a:pPr>
            <a:fld id="{CFB4C283-6600-B448-BED6-4FE3F7984D79}" type="slidenum">
              <a:rPr lang="en-US" smtClean="0"/>
              <a:pPr>
                <a:defRPr/>
              </a:pPr>
              <a:t>34</a:t>
            </a:fld>
            <a:endParaRPr lang="en-US"/>
          </a:p>
        </p:txBody>
      </p:sp>
      <p:pic>
        <p:nvPicPr>
          <p:cNvPr id="3" name="Picture 3">
            <a:extLst>
              <a:ext uri="{FF2B5EF4-FFF2-40B4-BE49-F238E27FC236}">
                <a16:creationId xmlns:a16="http://schemas.microsoft.com/office/drawing/2014/main" id="{81C70D67-DD2D-BE27-E026-D11D283A8C19}"/>
              </a:ext>
            </a:extLst>
          </p:cNvPr>
          <p:cNvPicPr>
            <a:picLocks noChangeAspect="1"/>
          </p:cNvPicPr>
          <p:nvPr/>
        </p:nvPicPr>
        <p:blipFill>
          <a:blip r:embed="rId4">
            <a:extLst>
              <a:ext uri="{28A0092B-C50C-407E-A947-70E740481C1C}">
                <a14:useLocalDpi xmlns:a14="http://schemas.microsoft.com/office/drawing/2010/main" val="0"/>
              </a:ext>
            </a:extLst>
          </a:blip>
          <a:srcRect l="1438" t="2418" r="41197" b="45737"/>
          <a:stretch/>
        </p:blipFill>
        <p:spPr bwMode="auto">
          <a:xfrm>
            <a:off x="525137" y="2160136"/>
            <a:ext cx="3094933" cy="3253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B976B774-3B01-CCAE-545A-62E603F77CF3}"/>
              </a:ext>
            </a:extLst>
          </p:cNvPr>
          <p:cNvSpPr txBox="1">
            <a:spLocks noChangeArrowheads="1"/>
          </p:cNvSpPr>
          <p:nvPr/>
        </p:nvSpPr>
        <p:spPr bwMode="auto">
          <a:xfrm>
            <a:off x="195943" y="1320495"/>
            <a:ext cx="5078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There are many options, here some common ones:</a:t>
            </a:r>
          </a:p>
        </p:txBody>
      </p:sp>
      <p:sp>
        <p:nvSpPr>
          <p:cNvPr id="5" name="TextBox 1">
            <a:extLst>
              <a:ext uri="{FF2B5EF4-FFF2-40B4-BE49-F238E27FC236}">
                <a16:creationId xmlns:a16="http://schemas.microsoft.com/office/drawing/2014/main" id="{292F99C4-F9AA-D156-9646-A96B27F17C8E}"/>
              </a:ext>
            </a:extLst>
          </p:cNvPr>
          <p:cNvSpPr txBox="1">
            <a:spLocks noChangeArrowheads="1"/>
          </p:cNvSpPr>
          <p:nvPr/>
        </p:nvSpPr>
        <p:spPr bwMode="auto">
          <a:xfrm>
            <a:off x="264494" y="1843263"/>
            <a:ext cx="34835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err="1"/>
              <a:t>Barplot</a:t>
            </a:r>
            <a:r>
              <a:rPr lang="en-US" sz="1800" dirty="0"/>
              <a:t> of NES for many pathways: </a:t>
            </a:r>
          </a:p>
        </p:txBody>
      </p:sp>
      <p:sp>
        <p:nvSpPr>
          <p:cNvPr id="6" name="TextBox 1">
            <a:extLst>
              <a:ext uri="{FF2B5EF4-FFF2-40B4-BE49-F238E27FC236}">
                <a16:creationId xmlns:a16="http://schemas.microsoft.com/office/drawing/2014/main" id="{14A33F7F-DD2F-3B35-0617-D23CC3263D9E}"/>
              </a:ext>
            </a:extLst>
          </p:cNvPr>
          <p:cNvSpPr txBox="1">
            <a:spLocks noChangeArrowheads="1"/>
          </p:cNvSpPr>
          <p:nvPr/>
        </p:nvSpPr>
        <p:spPr bwMode="auto">
          <a:xfrm>
            <a:off x="4731165" y="1843263"/>
            <a:ext cx="31002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plot for a single pathway:</a:t>
            </a:r>
          </a:p>
        </p:txBody>
      </p:sp>
      <p:pic>
        <p:nvPicPr>
          <p:cNvPr id="7" name="Picture 6">
            <a:extLst>
              <a:ext uri="{FF2B5EF4-FFF2-40B4-BE49-F238E27FC236}">
                <a16:creationId xmlns:a16="http://schemas.microsoft.com/office/drawing/2014/main" id="{FA5DDD48-9DDD-1B54-462D-CBD785DE1542}"/>
              </a:ext>
            </a:extLst>
          </p:cNvPr>
          <p:cNvPicPr>
            <a:picLocks noChangeAspect="1"/>
          </p:cNvPicPr>
          <p:nvPr/>
        </p:nvPicPr>
        <p:blipFill>
          <a:blip r:embed="rId5"/>
          <a:stretch>
            <a:fillRect/>
          </a:stretch>
        </p:blipFill>
        <p:spPr>
          <a:xfrm>
            <a:off x="4833344" y="2220221"/>
            <a:ext cx="2895850" cy="3082966"/>
          </a:xfrm>
          <a:prstGeom prst="rect">
            <a:avLst/>
          </a:prstGeom>
        </p:spPr>
      </p:pic>
      <p:sp>
        <p:nvSpPr>
          <p:cNvPr id="9" name="TextBox 8">
            <a:extLst>
              <a:ext uri="{FF2B5EF4-FFF2-40B4-BE49-F238E27FC236}">
                <a16:creationId xmlns:a16="http://schemas.microsoft.com/office/drawing/2014/main" id="{A1344D1E-3146-19FA-F157-D0608494AF1F}"/>
              </a:ext>
            </a:extLst>
          </p:cNvPr>
          <p:cNvSpPr txBox="1"/>
          <p:nvPr/>
        </p:nvSpPr>
        <p:spPr>
          <a:xfrm>
            <a:off x="195943" y="5894685"/>
            <a:ext cx="7753318" cy="923330"/>
          </a:xfrm>
          <a:prstGeom prst="rect">
            <a:avLst/>
          </a:prstGeom>
          <a:noFill/>
        </p:spPr>
        <p:txBody>
          <a:bodyPr wrap="square">
            <a:spAutoFit/>
          </a:bodyPr>
          <a:lstStyle/>
          <a:p>
            <a:r>
              <a:rPr lang="en-US" dirty="0">
                <a:solidFill>
                  <a:srgbClr val="000000"/>
                </a:solidFill>
                <a:latin typeface="SF Pro Text"/>
              </a:rPr>
              <a:t>Via </a:t>
            </a:r>
            <a:r>
              <a:rPr lang="en-US" dirty="0" err="1">
                <a:solidFill>
                  <a:srgbClr val="000000"/>
                </a:solidFill>
                <a:latin typeface="SF Pro Text"/>
              </a:rPr>
              <a:t>e</a:t>
            </a:r>
            <a:r>
              <a:rPr lang="en-US" b="0" i="0" dirty="0" err="1">
                <a:solidFill>
                  <a:srgbClr val="000000"/>
                </a:solidFill>
                <a:effectLst/>
                <a:latin typeface="SF Pro Text"/>
              </a:rPr>
              <a:t>nrichplot</a:t>
            </a:r>
            <a:r>
              <a:rPr lang="en-US" b="0" i="0" dirty="0">
                <a:solidFill>
                  <a:srgbClr val="000000"/>
                </a:solidFill>
                <a:effectLst/>
                <a:latin typeface="SF Pro Text"/>
              </a:rPr>
              <a:t>: package for visualization using </a:t>
            </a:r>
            <a:r>
              <a:rPr lang="en-US" b="0" i="0" dirty="0" err="1">
                <a:solidFill>
                  <a:srgbClr val="000000"/>
                </a:solidFill>
                <a:effectLst/>
                <a:latin typeface="SF Pro Text"/>
              </a:rPr>
              <a:t>clusterProfiler</a:t>
            </a:r>
            <a:r>
              <a:rPr lang="en-US" b="0" i="0" dirty="0">
                <a:solidFill>
                  <a:srgbClr val="000000"/>
                </a:solidFill>
                <a:effectLst/>
                <a:latin typeface="SF Pro Text"/>
              </a:rPr>
              <a:t> objects</a:t>
            </a:r>
          </a:p>
          <a:p>
            <a:r>
              <a:rPr lang="en-US" dirty="0">
                <a:hlinkClick r:id="rId6"/>
              </a:rPr>
              <a:t>https://www.bioconductor.org/packages/release/bioc/html/enrichplot.html</a:t>
            </a:r>
            <a:endParaRPr lang="en-US" dirty="0">
              <a:solidFill>
                <a:srgbClr val="000000"/>
              </a:solidFill>
              <a:latin typeface="SF Pro Text"/>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199" y="1333500"/>
            <a:ext cx="8069283" cy="555109"/>
          </a:xfrm>
        </p:spPr>
        <p:txBody>
          <a:bodyPr/>
          <a:lstStyle/>
          <a:p>
            <a:pPr marL="0" indent="0">
              <a:buNone/>
            </a:pPr>
            <a:r>
              <a:rPr lang="en-US" dirty="0">
                <a:latin typeface="Calibri" charset="0"/>
                <a:ea typeface="MS PGothic" charset="0"/>
              </a:rPr>
              <a:t>GSEA plot (or barcode plot; for </a:t>
            </a:r>
            <a:r>
              <a:rPr lang="en-US" b="0" i="0" dirty="0" err="1">
                <a:solidFill>
                  <a:srgbClr val="000000"/>
                </a:solidFill>
                <a:effectLst/>
                <a:latin typeface="SF Pro Text"/>
              </a:rPr>
              <a:t>gseaResult</a:t>
            </a:r>
            <a:r>
              <a:rPr lang="en-US" dirty="0">
                <a:latin typeface="Calibri" charset="0"/>
                <a:ea typeface="MS PGothic" charset="0"/>
              </a:rPr>
              <a:t> objects)</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5" name="Rectangle 1"/>
          <p:cNvSpPr>
            <a:spLocks noChangeArrowheads="1"/>
          </p:cNvSpPr>
          <p:nvPr/>
        </p:nvSpPr>
        <p:spPr bwMode="auto">
          <a:xfrm>
            <a:off x="2156361" y="1947984"/>
            <a:ext cx="675013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gseaplot</a:t>
            </a:r>
            <a:r>
              <a:rPr lang="en-US" dirty="0">
                <a:solidFill>
                  <a:srgbClr val="0432FF"/>
                </a:solidFill>
                <a:latin typeface="Arial" charset="0"/>
                <a:cs typeface="Arial" charset="0"/>
              </a:rPr>
              <a:t>(</a:t>
            </a:r>
            <a:r>
              <a:rPr lang="en-US" dirty="0" err="1">
                <a:solidFill>
                  <a:srgbClr val="0432FF"/>
                </a:solidFill>
                <a:latin typeface="Arial" charset="0"/>
                <a:cs typeface="Arial" charset="0"/>
              </a:rPr>
              <a:t>h_NK_vs_Th</a:t>
            </a:r>
            <a:r>
              <a:rPr lang="en-US" dirty="0">
                <a:solidFill>
                  <a:srgbClr val="0432FF"/>
                </a:solidFill>
                <a:latin typeface="Arial" charset="0"/>
                <a:cs typeface="Arial" charset="0"/>
              </a:rPr>
              <a:t>, </a:t>
            </a:r>
            <a:r>
              <a:rPr lang="en-US" dirty="0" err="1">
                <a:solidFill>
                  <a:srgbClr val="0432FF"/>
                </a:solidFill>
                <a:latin typeface="Arial" charset="0"/>
                <a:cs typeface="Arial" charset="0"/>
              </a:rPr>
              <a:t>geneSetID</a:t>
            </a:r>
            <a:r>
              <a:rPr lang="en-US" dirty="0">
                <a:solidFill>
                  <a:srgbClr val="0432FF"/>
                </a:solidFill>
                <a:latin typeface="Arial" charset="0"/>
                <a:cs typeface="Arial" charset="0"/>
              </a:rPr>
              <a:t> = “breast", title=" breast")</a:t>
            </a:r>
          </a:p>
        </p:txBody>
      </p:sp>
      <p:sp>
        <p:nvSpPr>
          <p:cNvPr id="2" name="Slide Number Placeholder 1">
            <a:extLst>
              <a:ext uri="{FF2B5EF4-FFF2-40B4-BE49-F238E27FC236}">
                <a16:creationId xmlns:a16="http://schemas.microsoft.com/office/drawing/2014/main" id="{6C52309B-4EA4-2718-2CF8-595C6B749FBA}"/>
              </a:ext>
            </a:extLst>
          </p:cNvPr>
          <p:cNvSpPr>
            <a:spLocks noGrp="1"/>
          </p:cNvSpPr>
          <p:nvPr>
            <p:ph type="sldNum" sz="quarter" idx="12"/>
          </p:nvPr>
        </p:nvSpPr>
        <p:spPr/>
        <p:txBody>
          <a:bodyPr/>
          <a:lstStyle/>
          <a:p>
            <a:pPr>
              <a:defRPr/>
            </a:pPr>
            <a:fld id="{4D95DB8D-7CC9-794F-97A9-4930B8DC100F}"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a:xfrm>
            <a:off x="457199" y="1600200"/>
            <a:ext cx="8425543" cy="4525963"/>
          </a:xfrm>
        </p:spPr>
        <p:txBody>
          <a:bodyPr/>
          <a:lstStyle/>
          <a:p>
            <a:pPr marL="0" indent="0">
              <a:buNone/>
            </a:pPr>
            <a:r>
              <a:rPr lang="en-US" dirty="0" err="1">
                <a:latin typeface="Calibri" charset="0"/>
                <a:ea typeface="MS PGothic" charset="0"/>
              </a:rPr>
              <a:t>barplot</a:t>
            </a:r>
            <a:r>
              <a:rPr lang="en-US" dirty="0">
                <a:latin typeface="Calibri" charset="0"/>
                <a:ea typeface="MS PGothic" charset="0"/>
              </a:rPr>
              <a:t> </a:t>
            </a:r>
            <a:r>
              <a:rPr lang="en-US" sz="1800" dirty="0">
                <a:latin typeface="Calibri" charset="0"/>
                <a:ea typeface="MS PGothic" charset="0"/>
              </a:rPr>
              <a:t>(from graphics package but works on </a:t>
            </a:r>
            <a:r>
              <a:rPr lang="en-US" sz="1800" dirty="0" err="1">
                <a:latin typeface="Calibri" charset="0"/>
                <a:ea typeface="MS PGothic" charset="0"/>
              </a:rPr>
              <a:t>enrichResult</a:t>
            </a:r>
            <a:r>
              <a:rPr lang="en-US" sz="1800" dirty="0">
                <a:latin typeface="Calibri" charset="0"/>
                <a:ea typeface="MS PGothic" charset="0"/>
              </a:rPr>
              <a:t> objects) </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rPr>
              <a:t>&gt; ego &lt;- </a:t>
            </a:r>
            <a:r>
              <a:rPr lang="en-US" dirty="0" err="1">
                <a:solidFill>
                  <a:srgbClr val="0432FF"/>
                </a:solidFill>
              </a:rPr>
              <a:t>enrichGO</a:t>
            </a:r>
            <a:r>
              <a:rPr lang="en-US" dirty="0">
                <a:solidFill>
                  <a:srgbClr val="0432FF"/>
                </a:solidFill>
              </a:rPr>
              <a:t>(de, </a:t>
            </a:r>
            <a:r>
              <a:rPr lang="en-US" dirty="0" err="1">
                <a:solidFill>
                  <a:srgbClr val="0432FF"/>
                </a:solidFill>
              </a:rPr>
              <a:t>OrgDb</a:t>
            </a:r>
            <a:r>
              <a:rPr lang="en-US" dirty="0">
                <a:solidFill>
                  <a:srgbClr val="0432FF"/>
                </a:solidFill>
              </a:rPr>
              <a:t>=</a:t>
            </a:r>
            <a:r>
              <a:rPr lang="en-US" dirty="0" err="1">
                <a:solidFill>
                  <a:srgbClr val="0432FF"/>
                </a:solidFill>
              </a:rPr>
              <a:t>org.Hs.eg.db</a:t>
            </a:r>
            <a:r>
              <a:rPr lang="en-US" dirty="0">
                <a:solidFill>
                  <a:srgbClr val="0432FF"/>
                </a:solidFill>
              </a:rPr>
              <a:t>, </a:t>
            </a:r>
            <a:r>
              <a:rPr lang="en-US" dirty="0" err="1">
                <a:solidFill>
                  <a:srgbClr val="0432FF"/>
                </a:solidFill>
              </a:rPr>
              <a:t>ont</a:t>
            </a:r>
            <a:r>
              <a:rPr lang="en-US" dirty="0">
                <a:solidFill>
                  <a:srgbClr val="0432FF"/>
                </a:solidFill>
              </a:rPr>
              <a:t>="BP", </a:t>
            </a:r>
            <a:r>
              <a:rPr lang="en-US" dirty="0" err="1">
                <a:solidFill>
                  <a:srgbClr val="0432FF"/>
                </a:solidFill>
              </a:rPr>
              <a:t>keyType</a:t>
            </a:r>
            <a:r>
              <a:rPr lang="en-US" dirty="0">
                <a:solidFill>
                  <a:srgbClr val="0432FF"/>
                </a:solidFill>
              </a:rPr>
              <a:t> = "SYMBOL")</a:t>
            </a:r>
          </a:p>
          <a:p>
            <a:pPr>
              <a:defRPr/>
            </a:pPr>
            <a:r>
              <a:rPr lang="en-US" dirty="0">
                <a:solidFill>
                  <a:srgbClr val="0432FF"/>
                </a:solidFill>
              </a:rPr>
              <a:t>&gt; </a:t>
            </a:r>
            <a:r>
              <a:rPr lang="en-US" dirty="0" err="1">
                <a:solidFill>
                  <a:srgbClr val="0432FF"/>
                </a:solidFill>
              </a:rPr>
              <a:t>barplot</a:t>
            </a:r>
            <a:r>
              <a:rPr lang="en-US" dirty="0">
                <a:solidFill>
                  <a:srgbClr val="0432FF"/>
                </a:solidFill>
              </a:rPr>
              <a:t>(ego, </a:t>
            </a:r>
            <a:r>
              <a:rPr lang="en-US" dirty="0" err="1">
                <a:solidFill>
                  <a:srgbClr val="0432FF"/>
                </a:solidFill>
              </a:rPr>
              <a:t>showCategory</a:t>
            </a:r>
            <a:r>
              <a:rPr lang="en-US" dirty="0">
                <a:solidFill>
                  <a:srgbClr val="0432FF"/>
                </a:solidFill>
              </a:rPr>
              <a:t>=20)</a:t>
            </a:r>
          </a:p>
        </p:txBody>
      </p:sp>
      <p:sp>
        <p:nvSpPr>
          <p:cNvPr id="2" name="Slide Number Placeholder 1">
            <a:extLst>
              <a:ext uri="{FF2B5EF4-FFF2-40B4-BE49-F238E27FC236}">
                <a16:creationId xmlns:a16="http://schemas.microsoft.com/office/drawing/2014/main" id="{EE1A0727-13D3-109D-2FFF-9EBA98929461}"/>
              </a:ext>
            </a:extLst>
          </p:cNvPr>
          <p:cNvSpPr>
            <a:spLocks noGrp="1"/>
          </p:cNvSpPr>
          <p:nvPr>
            <p:ph type="sldNum" sz="quarter" idx="12"/>
          </p:nvPr>
        </p:nvSpPr>
        <p:spPr/>
        <p:txBody>
          <a:bodyPr/>
          <a:lstStyle/>
          <a:p>
            <a:pPr>
              <a:defRPr/>
            </a:pPr>
            <a:fld id="{4D95DB8D-7CC9-794F-97A9-4930B8DC100F}"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pPr marL="0" indent="0">
              <a:buNone/>
            </a:pPr>
            <a:r>
              <a:rPr lang="en-US" dirty="0" err="1">
                <a:latin typeface="Calibri" charset="0"/>
                <a:ea typeface="MS PGothic" charset="0"/>
              </a:rPr>
              <a:t>dotplot</a:t>
            </a:r>
            <a:endParaRPr lang="en-US" dirty="0">
              <a:latin typeface="Calibri" charset="0"/>
              <a:ea typeface="MS PGothic" charset="0"/>
            </a:endParaRP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2" name="Rectangle 1"/>
          <p:cNvSpPr>
            <a:spLocks noChangeArrowheads="1"/>
          </p:cNvSpPr>
          <p:nvPr/>
        </p:nvSpPr>
        <p:spPr bwMode="auto">
          <a:xfrm>
            <a:off x="3408363" y="1198344"/>
            <a:ext cx="366158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dotplot</a:t>
            </a:r>
            <a:r>
              <a:rPr lang="en-US" dirty="0">
                <a:solidFill>
                  <a:srgbClr val="0432FF"/>
                </a:solidFill>
                <a:latin typeface="Arial Unicode MS" charset="0"/>
              </a:rPr>
              <a:t>(ego, </a:t>
            </a:r>
            <a:r>
              <a:rPr lang="en-US" dirty="0" err="1">
                <a:solidFill>
                  <a:srgbClr val="0432FF"/>
                </a:solidFill>
                <a:latin typeface="Arial Unicode MS" charset="0"/>
              </a:rPr>
              <a:t>showCategory</a:t>
            </a:r>
            <a:r>
              <a:rPr lang="en-US" dirty="0">
                <a:solidFill>
                  <a:srgbClr val="0432FF"/>
                </a:solidFill>
                <a:latin typeface="Arial Unicode MS" charset="0"/>
              </a:rPr>
              <a:t>=20)</a:t>
            </a:r>
            <a:r>
              <a:rPr lang="en-US" dirty="0">
                <a:solidFill>
                  <a:srgbClr val="0432FF"/>
                </a:solidFill>
              </a:rPr>
              <a:t> </a:t>
            </a:r>
          </a:p>
        </p:txBody>
      </p:sp>
      <p:sp>
        <p:nvSpPr>
          <p:cNvPr id="57348" name="Title 1"/>
          <p:cNvSpPr>
            <a:spLocks noGrp="1"/>
          </p:cNvSpPr>
          <p:nvPr>
            <p:ph type="title"/>
          </p:nvPr>
        </p:nvSpPr>
        <p:spPr/>
        <p:txBody>
          <a:bodyPr/>
          <a:lstStyle/>
          <a:p>
            <a:r>
              <a:rPr lang="en-US" sz="3600" dirty="0">
                <a:latin typeface="Calibri" charset="0"/>
                <a:ea typeface="MS PGothic" charset="0"/>
              </a:rPr>
              <a:t>Visualizations available in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2" name="Slide Number Placeholder 1">
            <a:extLst>
              <a:ext uri="{FF2B5EF4-FFF2-40B4-BE49-F238E27FC236}">
                <a16:creationId xmlns:a16="http://schemas.microsoft.com/office/drawing/2014/main" id="{928595BF-4AE7-4012-0698-06456DBA8104}"/>
              </a:ext>
            </a:extLst>
          </p:cNvPr>
          <p:cNvSpPr>
            <a:spLocks noGrp="1"/>
          </p:cNvSpPr>
          <p:nvPr>
            <p:ph type="sldNum" sz="quarter" idx="12"/>
          </p:nvPr>
        </p:nvSpPr>
        <p:spPr/>
        <p:txBody>
          <a:bodyPr/>
          <a:lstStyle/>
          <a:p>
            <a:pPr>
              <a:defRPr/>
            </a:pPr>
            <a:fld id="{4D95DB8D-7CC9-794F-97A9-4930B8DC100F}"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978"/>
            <a:ext cx="648446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a:t>
            </a:r>
            <a:r>
              <a:rPr lang="en-US" dirty="0" err="1">
                <a:solidFill>
                  <a:srgbClr val="0432FF"/>
                </a:solidFill>
                <a:latin typeface="Arial Unicode MS" charset="0"/>
              </a:rPr>
              <a:t>cnetplot</a:t>
            </a:r>
            <a:r>
              <a:rPr lang="en-US" dirty="0">
                <a:solidFill>
                  <a:srgbClr val="0432FF"/>
                </a:solidFill>
                <a:latin typeface="Arial Unicode MS" charset="0"/>
              </a:rPr>
              <a:t>(ego, </a:t>
            </a:r>
            <a:r>
              <a:rPr lang="en-US" dirty="0" err="1">
                <a:solidFill>
                  <a:srgbClr val="0432FF"/>
                </a:solidFill>
                <a:latin typeface="Arial Unicode MS" charset="0"/>
              </a:rPr>
              <a:t>categorySize</a:t>
            </a:r>
            <a:r>
              <a:rPr lang="en-US" dirty="0">
                <a:solidFill>
                  <a:srgbClr val="0432FF"/>
                </a:solidFill>
                <a:latin typeface="Arial Unicode MS" charset="0"/>
              </a:rPr>
              <a:t>="</a:t>
            </a:r>
            <a:r>
              <a:rPr lang="en-US" dirty="0" err="1">
                <a:solidFill>
                  <a:srgbClr val="0432FF"/>
                </a:solidFill>
                <a:latin typeface="Arial Unicode MS" charset="0"/>
              </a:rPr>
              <a:t>pvalue</a:t>
            </a:r>
            <a:r>
              <a:rPr lang="en-US" dirty="0">
                <a:solidFill>
                  <a:srgbClr val="0432FF"/>
                </a:solidFill>
                <a:latin typeface="Arial Unicode MS" charset="0"/>
              </a:rPr>
              <a:t>", </a:t>
            </a:r>
            <a:r>
              <a:rPr lang="en-US" dirty="0" err="1">
                <a:solidFill>
                  <a:srgbClr val="0432FF"/>
                </a:solidFill>
                <a:latin typeface="Arial Unicode MS" charset="0"/>
              </a:rPr>
              <a:t>foldChange</a:t>
            </a:r>
            <a:r>
              <a:rPr lang="en-US" dirty="0">
                <a:solidFill>
                  <a:srgbClr val="0432FF"/>
                </a:solidFill>
                <a:latin typeface="Arial Unicode MS" charset="0"/>
              </a:rPr>
              <a:t>=</a:t>
            </a:r>
            <a:r>
              <a:rPr lang="en-US" dirty="0" err="1">
                <a:solidFill>
                  <a:srgbClr val="0432FF"/>
                </a:solidFill>
                <a:latin typeface="Arial Unicode MS" charset="0"/>
              </a:rPr>
              <a:t>geneList</a:t>
            </a:r>
            <a:r>
              <a:rPr lang="en-US" dirty="0">
                <a:solidFill>
                  <a:srgbClr val="0432FF"/>
                </a:solidFill>
                <a:latin typeface="Arial Unicode MS" charset="0"/>
              </a:rPr>
              <a:t>)</a:t>
            </a:r>
            <a:endParaRPr lang="en-US" dirty="0">
              <a:solidFill>
                <a:srgbClr val="0432FF"/>
              </a:solidFill>
            </a:endParaRPr>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B8CDA-F07E-99F0-3354-0ECE8F5F5A61}"/>
              </a:ext>
            </a:extLst>
          </p:cNvPr>
          <p:cNvSpPr>
            <a:spLocks noGrp="1"/>
          </p:cNvSpPr>
          <p:nvPr>
            <p:ph type="sldNum" sz="quarter" idx="12"/>
          </p:nvPr>
        </p:nvSpPr>
        <p:spPr/>
        <p:txBody>
          <a:bodyPr/>
          <a:lstStyle/>
          <a:p>
            <a:pPr>
              <a:defRPr/>
            </a:pPr>
            <a:fld id="{4D95DB8D-7CC9-794F-97A9-4930B8DC100F}"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emapplot</a:t>
            </a:r>
            <a:r>
              <a:rPr lang="en-US" dirty="0">
                <a:solidFill>
                  <a:srgbClr val="0432FF"/>
                </a:solidFill>
                <a:latin typeface="Arial Unicode MS" charset="0"/>
              </a:rPr>
              <a:t>(ego)</a:t>
            </a:r>
            <a:r>
              <a:rPr lang="en-US" sz="800" dirty="0">
                <a:solidFill>
                  <a:srgbClr val="0432FF"/>
                </a:solidFill>
              </a:rPr>
              <a:t> </a:t>
            </a:r>
            <a:endParaRPr lang="en-US" sz="4800" dirty="0">
              <a:solidFill>
                <a:srgbClr val="0432FF"/>
              </a:solidFill>
            </a:endParaRPr>
          </a:p>
        </p:txBody>
      </p:sp>
      <p:sp>
        <p:nvSpPr>
          <p:cNvPr id="2" name="Slide Number Placeholder 1">
            <a:extLst>
              <a:ext uri="{FF2B5EF4-FFF2-40B4-BE49-F238E27FC236}">
                <a16:creationId xmlns:a16="http://schemas.microsoft.com/office/drawing/2014/main" id="{EB69F994-C2E4-B5DA-8610-B92C74544FD8}"/>
              </a:ext>
            </a:extLst>
          </p:cNvPr>
          <p:cNvSpPr>
            <a:spLocks noGrp="1"/>
          </p:cNvSpPr>
          <p:nvPr>
            <p:ph type="sldNum" sz="quarter" idx="12"/>
          </p:nvPr>
        </p:nvSpPr>
        <p:spPr/>
        <p:txBody>
          <a:bodyPr/>
          <a:lstStyle/>
          <a:p>
            <a:pPr>
              <a:defRPr/>
            </a:pPr>
            <a:fld id="{4D95DB8D-7CC9-794F-97A9-4930B8DC100F}"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a:latin typeface="Calibri" charset="0"/>
                <a:ea typeface="MS PGothic" charset="0"/>
              </a:rPr>
              <a:t>Write your name and some keywords about yourself and/or your research into the Google doc, to share about yourself.</a:t>
            </a:r>
          </a:p>
          <a:p>
            <a:pPr eaLnBrk="1" hangingPunct="1"/>
            <a:r>
              <a:rPr lang="en-US" sz="2800" dirty="0">
                <a:latin typeface="Calibri" charset="0"/>
                <a:ea typeface="MS PGothic" charset="0"/>
              </a:rPr>
              <a:t>                   poll</a:t>
            </a: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
        <p:nvSpPr>
          <p:cNvPr id="3" name="Slide Number Placeholder 2">
            <a:extLst>
              <a:ext uri="{FF2B5EF4-FFF2-40B4-BE49-F238E27FC236}">
                <a16:creationId xmlns:a16="http://schemas.microsoft.com/office/drawing/2014/main" id="{BF6077C0-E80C-81CB-9C1A-47CAD88326CC}"/>
              </a:ext>
            </a:extLst>
          </p:cNvPr>
          <p:cNvSpPr>
            <a:spLocks noGrp="1"/>
          </p:cNvSpPr>
          <p:nvPr>
            <p:ph type="sldNum" sz="quarter" idx="12"/>
          </p:nvPr>
        </p:nvSpPr>
        <p:spPr/>
        <p:txBody>
          <a:bodyPr/>
          <a:lstStyle/>
          <a:p>
            <a:pPr>
              <a:defRPr/>
            </a:pPr>
            <a:fld id="{CFB4C283-6600-B448-BED6-4FE3F7984D7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277144"/>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charset="0"/>
                <a:cs typeface="Arial" charset="0"/>
              </a:rPr>
              <a:t>&gt; ego &lt;- </a:t>
            </a:r>
            <a:r>
              <a:rPr lang="en-US" dirty="0" err="1">
                <a:solidFill>
                  <a:srgbClr val="0432FF"/>
                </a:solidFill>
                <a:latin typeface="Arial" charset="0"/>
                <a:cs typeface="Arial" charset="0"/>
              </a:rPr>
              <a:t>gseGO</a:t>
            </a:r>
            <a:r>
              <a:rPr lang="en-US" dirty="0">
                <a:solidFill>
                  <a:srgbClr val="0432FF"/>
                </a:solidFill>
                <a:latin typeface="Arial" charset="0"/>
                <a:cs typeface="Arial" charset="0"/>
              </a:rPr>
              <a:t>(de)</a:t>
            </a:r>
          </a:p>
          <a:p>
            <a:pPr eaLnBrk="1" hangingPunct="1">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ridgeplot</a:t>
            </a:r>
            <a:r>
              <a:rPr lang="en-US" dirty="0">
                <a:solidFill>
                  <a:srgbClr val="0432FF"/>
                </a:solidFill>
                <a:latin typeface="Arial" charset="0"/>
                <a:cs typeface="Arial" charset="0"/>
              </a:rPr>
              <a:t>(ego)</a:t>
            </a:r>
            <a:endParaRPr lang="fr-CH" dirty="0">
              <a:solidFill>
                <a:srgbClr val="0432FF"/>
              </a:solidFill>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3E4A850-2EFD-C89B-7B1E-6D85C70DEBC4}"/>
              </a:ext>
            </a:extLst>
          </p:cNvPr>
          <p:cNvSpPr>
            <a:spLocks noGrp="1"/>
          </p:cNvSpPr>
          <p:nvPr>
            <p:ph type="sldNum" sz="quarter" idx="12"/>
          </p:nvPr>
        </p:nvSpPr>
        <p:spPr/>
        <p:txBody>
          <a:bodyPr/>
          <a:lstStyle/>
          <a:p>
            <a:pPr>
              <a:defRPr/>
            </a:pPr>
            <a:fld id="{4D95DB8D-7CC9-794F-97A9-4930B8DC100F}"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B4257DA7-1589-66F5-8CDA-38D2BD3455BE}"/>
              </a:ext>
            </a:extLst>
          </p:cNvPr>
          <p:cNvSpPr>
            <a:spLocks noGrp="1"/>
          </p:cNvSpPr>
          <p:nvPr>
            <p:ph type="sldNum" sz="quarter" idx="12"/>
          </p:nvPr>
        </p:nvSpPr>
        <p:spPr/>
        <p:txBody>
          <a:bodyPr/>
          <a:lstStyle/>
          <a:p>
            <a:pPr>
              <a:defRPr/>
            </a:pPr>
            <a:fld id="{CFB4C283-6600-B448-BED6-4FE3F7984D79}" type="slidenum">
              <a:rPr lang="en-US" smtClean="0"/>
              <a:pPr>
                <a:defRPr/>
              </a:pPr>
              <a:t>41</a:t>
            </a:fld>
            <a:endParaRPr lang="en-US"/>
          </a:p>
        </p:txBody>
      </p:sp>
    </p:spTree>
    <p:extLst>
      <p:ext uri="{BB962C8B-B14F-4D97-AF65-F5344CB8AC3E}">
        <p14:creationId xmlns:p14="http://schemas.microsoft.com/office/powerpoint/2010/main" val="68558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
        <p:nvSpPr>
          <p:cNvPr id="2" name="Slide Number Placeholder 1">
            <a:extLst>
              <a:ext uri="{FF2B5EF4-FFF2-40B4-BE49-F238E27FC236}">
                <a16:creationId xmlns:a16="http://schemas.microsoft.com/office/drawing/2014/main" id="{898A793A-90A2-DDF7-ED16-EF34DCD71A6B}"/>
              </a:ext>
            </a:extLst>
          </p:cNvPr>
          <p:cNvSpPr>
            <a:spLocks noGrp="1"/>
          </p:cNvSpPr>
          <p:nvPr>
            <p:ph type="sldNum" sz="quarter" idx="12"/>
          </p:nvPr>
        </p:nvSpPr>
        <p:spPr/>
        <p:txBody>
          <a:bodyPr/>
          <a:lstStyle/>
          <a:p>
            <a:pPr>
              <a:defRPr/>
            </a:pPr>
            <a:fld id="{CFB4C283-6600-B448-BED6-4FE3F7984D79}"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E870B97-384D-6229-5CE2-BF4C6AC3E7BC}"/>
              </a:ext>
            </a:extLst>
          </p:cNvPr>
          <p:cNvSpPr>
            <a:spLocks noGrp="1"/>
          </p:cNvSpPr>
          <p:nvPr>
            <p:ph type="sldNum" sz="quarter" idx="12"/>
          </p:nvPr>
        </p:nvSpPr>
        <p:spPr/>
        <p:txBody>
          <a:bodyPr/>
          <a:lstStyle/>
          <a:p>
            <a:pPr>
              <a:defRPr/>
            </a:pPr>
            <a:fld id="{CFB4C283-6600-B448-BED6-4FE3F7984D79}"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
        <p:nvSpPr>
          <p:cNvPr id="2" name="Slide Number Placeholder 1">
            <a:extLst>
              <a:ext uri="{FF2B5EF4-FFF2-40B4-BE49-F238E27FC236}">
                <a16:creationId xmlns:a16="http://schemas.microsoft.com/office/drawing/2014/main" id="{3A4242FF-61F9-E1DC-E156-050F2E600B0F}"/>
              </a:ext>
            </a:extLst>
          </p:cNvPr>
          <p:cNvSpPr>
            <a:spLocks noGrp="1"/>
          </p:cNvSpPr>
          <p:nvPr>
            <p:ph type="sldNum" sz="quarter" idx="12"/>
          </p:nvPr>
        </p:nvSpPr>
        <p:spPr/>
        <p:txBody>
          <a:bodyPr/>
          <a:lstStyle/>
          <a:p>
            <a:pPr>
              <a:defRPr/>
            </a:pPr>
            <a:fld id="{CFB4C283-6600-B448-BED6-4FE3F7984D79}"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
        <p:nvSpPr>
          <p:cNvPr id="2" name="Slide Number Placeholder 1">
            <a:extLst>
              <a:ext uri="{FF2B5EF4-FFF2-40B4-BE49-F238E27FC236}">
                <a16:creationId xmlns:a16="http://schemas.microsoft.com/office/drawing/2014/main" id="{E29CD1B0-C0BB-3CF9-049A-9579DFDED322}"/>
              </a:ext>
            </a:extLst>
          </p:cNvPr>
          <p:cNvSpPr>
            <a:spLocks noGrp="1"/>
          </p:cNvSpPr>
          <p:nvPr>
            <p:ph type="sldNum" sz="quarter" idx="12"/>
          </p:nvPr>
        </p:nvSpPr>
        <p:spPr/>
        <p:txBody>
          <a:bodyPr/>
          <a:lstStyle/>
          <a:p>
            <a:pPr>
              <a:defRPr/>
            </a:pPr>
            <a:fld id="{CFB4C283-6600-B448-BED6-4FE3F7984D79}"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470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hlinkClick r:id="rId3"/>
              </a:rPr>
              <a:t>https://www.genome.jp/kegg/pathway.html</a:t>
            </a:r>
            <a:endParaRPr lang="en-US" dirty="0"/>
          </a:p>
          <a:p>
            <a:endParaRPr lang="en-US" dirty="0"/>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4953AC0-9145-D8AB-9CD6-F517788F9288}"/>
              </a:ext>
            </a:extLst>
          </p:cNvPr>
          <p:cNvSpPr>
            <a:spLocks noGrp="1"/>
          </p:cNvSpPr>
          <p:nvPr>
            <p:ph type="sldNum" sz="quarter" idx="12"/>
          </p:nvPr>
        </p:nvSpPr>
        <p:spPr/>
        <p:txBody>
          <a:bodyPr/>
          <a:lstStyle/>
          <a:p>
            <a:pPr>
              <a:defRPr/>
            </a:pPr>
            <a:fld id="{CFB4C283-6600-B448-BED6-4FE3F7984D79}"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dirty="0">
                <a:latin typeface="Calibri" charset="0"/>
                <a:ea typeface="MS PGothic" charset="0"/>
              </a:rPr>
              <a:t>Visualization for KEGG pathways </a:t>
            </a:r>
            <a:br>
              <a:rPr lang="en-US" sz="3600" dirty="0">
                <a:latin typeface="Calibri" charset="0"/>
                <a:ea typeface="MS PGothic" charset="0"/>
              </a:rPr>
            </a:br>
            <a:r>
              <a:rPr lang="fr-CH" sz="3600" dirty="0" err="1">
                <a:latin typeface="Calibri" charset="0"/>
                <a:ea typeface="MS PGothic" charset="0"/>
              </a:rPr>
              <a:t>pathview</a:t>
            </a:r>
            <a:r>
              <a:rPr lang="fr-CH" sz="3600" dirty="0">
                <a:latin typeface="Calibri" charset="0"/>
                <a:ea typeface="MS PGothic" charset="0"/>
              </a:rPr>
              <a:t> package</a:t>
            </a:r>
            <a:br>
              <a:rPr lang="en-US" sz="3600" dirty="0">
                <a:latin typeface="Calibri" charset="0"/>
                <a:ea typeface="MS PGothic" charset="0"/>
              </a:rPr>
            </a:br>
            <a:endParaRPr lang="en-US" sz="3600" dirty="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fr-CH" dirty="0">
                <a:solidFill>
                  <a:srgbClr val="0432FF"/>
                </a:solidFill>
              </a:rPr>
              <a:t>&gt; </a:t>
            </a:r>
            <a:r>
              <a:rPr lang="fr-CH" dirty="0" err="1">
                <a:solidFill>
                  <a:srgbClr val="0432FF"/>
                </a:solidFill>
              </a:rPr>
              <a:t>pathview</a:t>
            </a:r>
            <a:r>
              <a:rPr lang="fr-CH" dirty="0">
                <a:solidFill>
                  <a:srgbClr val="0432FF"/>
                </a:solidFill>
              </a:rPr>
              <a:t>(</a:t>
            </a:r>
            <a:r>
              <a:rPr lang="fr-CH" dirty="0" err="1">
                <a:solidFill>
                  <a:srgbClr val="0432FF"/>
                </a:solidFill>
              </a:rPr>
              <a:t>gene.data</a:t>
            </a:r>
            <a:r>
              <a:rPr lang="fr-CH" dirty="0">
                <a:solidFill>
                  <a:srgbClr val="0432FF"/>
                </a:solidFill>
              </a:rPr>
              <a:t> = </a:t>
            </a:r>
            <a:r>
              <a:rPr lang="fr-CH" dirty="0" err="1">
                <a:solidFill>
                  <a:srgbClr val="0432FF"/>
                </a:solidFill>
              </a:rPr>
              <a:t>geneList</a:t>
            </a:r>
            <a:r>
              <a:rPr lang="fr-CH" dirty="0">
                <a:solidFill>
                  <a:srgbClr val="0432FF"/>
                </a:solidFill>
              </a:rPr>
              <a:t>, </a:t>
            </a:r>
            <a:r>
              <a:rPr lang="fr-CH" dirty="0" err="1">
                <a:solidFill>
                  <a:srgbClr val="0432FF"/>
                </a:solidFill>
              </a:rPr>
              <a:t>pathway.id</a:t>
            </a:r>
            <a:r>
              <a:rPr lang="fr-CH" dirty="0">
                <a:solidFill>
                  <a:srgbClr val="0432FF"/>
                </a:solidFill>
              </a:rPr>
              <a:t> = "hsa04110", </a:t>
            </a:r>
            <a:r>
              <a:rPr lang="fr-CH" dirty="0" err="1">
                <a:solidFill>
                  <a:srgbClr val="0432FF"/>
                </a:solidFill>
              </a:rPr>
              <a:t>species</a:t>
            </a:r>
            <a:r>
              <a:rPr lang="fr-CH" dirty="0">
                <a:solidFill>
                  <a:srgbClr val="0432FF"/>
                </a:solidFill>
              </a:rPr>
              <a:t> = "</a:t>
            </a:r>
            <a:r>
              <a:rPr lang="fr-CH" dirty="0" err="1">
                <a:solidFill>
                  <a:srgbClr val="0432FF"/>
                </a:solidFill>
              </a:rPr>
              <a:t>hsa</a:t>
            </a:r>
            <a:r>
              <a:rPr lang="fr-CH" dirty="0">
                <a:solidFill>
                  <a:srgbClr val="0432FF"/>
                </a:solidFill>
              </a:rPr>
              <a:t>",</a:t>
            </a:r>
          </a:p>
          <a:p>
            <a:r>
              <a:rPr lang="fr-CH" dirty="0">
                <a:solidFill>
                  <a:srgbClr val="0432FF"/>
                </a:solidFill>
              </a:rPr>
              <a:t>		   </a:t>
            </a:r>
            <a:r>
              <a:rPr lang="fr-CH" dirty="0" err="1">
                <a:solidFill>
                  <a:srgbClr val="0432FF"/>
                </a:solidFill>
              </a:rPr>
              <a:t>limit</a:t>
            </a:r>
            <a:r>
              <a:rPr lang="fr-CH" dirty="0">
                <a:solidFill>
                  <a:srgbClr val="0432FF"/>
                </a:solidFill>
              </a:rPr>
              <a:t> = </a:t>
            </a:r>
            <a:r>
              <a:rPr lang="fr-CH" dirty="0" err="1">
                <a:solidFill>
                  <a:srgbClr val="0432FF"/>
                </a:solidFill>
              </a:rPr>
              <a:t>list</a:t>
            </a:r>
            <a:r>
              <a:rPr lang="fr-CH" dirty="0">
                <a:solidFill>
                  <a:srgbClr val="0432FF"/>
                </a:solidFill>
              </a:rPr>
              <a:t>(</a:t>
            </a:r>
            <a:r>
              <a:rPr lang="fr-CH" dirty="0" err="1">
                <a:solidFill>
                  <a:srgbClr val="0432FF"/>
                </a:solidFill>
              </a:rPr>
              <a:t>gene</a:t>
            </a:r>
            <a:r>
              <a:rPr lang="fr-CH" dirty="0">
                <a:solidFill>
                  <a:srgbClr val="0432FF"/>
                </a:solidFill>
              </a:rPr>
              <a:t>=max(abs(</a:t>
            </a:r>
            <a:r>
              <a:rPr lang="fr-CH" dirty="0" err="1">
                <a:solidFill>
                  <a:srgbClr val="0432FF"/>
                </a:solidFill>
              </a:rPr>
              <a:t>geneList</a:t>
            </a:r>
            <a:r>
              <a:rPr lang="fr-CH" dirty="0">
                <a:solidFill>
                  <a:srgbClr val="0432FF"/>
                </a:solidFill>
              </a:rPr>
              <a:t>)), </a:t>
            </a:r>
            <a:r>
              <a:rPr lang="fr-CH" dirty="0" err="1">
                <a:solidFill>
                  <a:srgbClr val="0432FF"/>
                </a:solidFill>
              </a:rPr>
              <a:t>cpd</a:t>
            </a:r>
            <a:r>
              <a:rPr lang="fr-CH" dirty="0">
                <a:solidFill>
                  <a:srgbClr val="0432FF"/>
                </a:solidFill>
              </a:rPr>
              <a:t>=1))</a:t>
            </a:r>
          </a:p>
        </p:txBody>
      </p:sp>
      <p:sp>
        <p:nvSpPr>
          <p:cNvPr id="2" name="Slide Number Placeholder 1">
            <a:extLst>
              <a:ext uri="{FF2B5EF4-FFF2-40B4-BE49-F238E27FC236}">
                <a16:creationId xmlns:a16="http://schemas.microsoft.com/office/drawing/2014/main" id="{69884E27-C85D-282E-78B5-468BCFFF6C86}"/>
              </a:ext>
            </a:extLst>
          </p:cNvPr>
          <p:cNvSpPr>
            <a:spLocks noGrp="1"/>
          </p:cNvSpPr>
          <p:nvPr>
            <p:ph type="sldNum" sz="quarter" idx="12"/>
          </p:nvPr>
        </p:nvSpPr>
        <p:spPr/>
        <p:txBody>
          <a:bodyPr/>
          <a:lstStyle/>
          <a:p>
            <a:pPr>
              <a:defRPr/>
            </a:pPr>
            <a:fld id="{CFB4C283-6600-B448-BED6-4FE3F7984D79}" type="slidenum">
              <a:rPr lang="en-US" smtClean="0"/>
              <a:pPr>
                <a:defRPr/>
              </a:pPr>
              <a:t>47</a:t>
            </a:fld>
            <a:endParaRPr lang="en-US"/>
          </a:p>
        </p:txBody>
      </p:sp>
    </p:spTree>
    <p:extLst>
      <p:ext uri="{BB962C8B-B14F-4D97-AF65-F5344CB8AC3E}">
        <p14:creationId xmlns:p14="http://schemas.microsoft.com/office/powerpoint/2010/main" val="124677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3BE3898-5D36-6117-3260-AB9B0EF7C8DB}"/>
              </a:ext>
            </a:extLst>
          </p:cNvPr>
          <p:cNvSpPr>
            <a:spLocks noGrp="1"/>
          </p:cNvSpPr>
          <p:nvPr>
            <p:ph type="sldNum" sz="quarter" idx="12"/>
          </p:nvPr>
        </p:nvSpPr>
        <p:spPr/>
        <p:txBody>
          <a:bodyPr/>
          <a:lstStyle/>
          <a:p>
            <a:pPr>
              <a:defRPr/>
            </a:pPr>
            <a:fld id="{CFB4C283-6600-B448-BED6-4FE3F7984D79}"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
        <p:nvSpPr>
          <p:cNvPr id="2" name="Slide Number Placeholder 1">
            <a:extLst>
              <a:ext uri="{FF2B5EF4-FFF2-40B4-BE49-F238E27FC236}">
                <a16:creationId xmlns:a16="http://schemas.microsoft.com/office/drawing/2014/main" id="{962DA1C8-AC34-06E2-4B8C-CA56647D66D7}"/>
              </a:ext>
            </a:extLst>
          </p:cNvPr>
          <p:cNvSpPr>
            <a:spLocks noGrp="1"/>
          </p:cNvSpPr>
          <p:nvPr>
            <p:ph type="sldNum" sz="quarter" idx="12"/>
          </p:nvPr>
        </p:nvSpPr>
        <p:spPr/>
        <p:txBody>
          <a:bodyPr/>
          <a:lstStyle/>
          <a:p>
            <a:pPr>
              <a:defRPr/>
            </a:pPr>
            <a:fld id="{CFB4C283-6600-B448-BED6-4FE3F7984D79}"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9DBA64-8653-1F9C-652F-6920DC4AE3F5}"/>
              </a:ext>
            </a:extLst>
          </p:cNvPr>
          <p:cNvSpPr>
            <a:spLocks noGrp="1"/>
          </p:cNvSpPr>
          <p:nvPr>
            <p:ph type="sldNum" sz="quarter" idx="12"/>
          </p:nvPr>
        </p:nvSpPr>
        <p:spPr/>
        <p:txBody>
          <a:bodyPr/>
          <a:lstStyle/>
          <a:p>
            <a:pPr>
              <a:defRPr/>
            </a:pPr>
            <a:fld id="{CFB4C283-6600-B448-BED6-4FE3F7984D79}"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248F-5A17-6E2E-6422-B913C43760A1}"/>
              </a:ext>
            </a:extLst>
          </p:cNvPr>
          <p:cNvSpPr>
            <a:spLocks noGrp="1"/>
          </p:cNvSpPr>
          <p:nvPr>
            <p:ph type="title"/>
          </p:nvPr>
        </p:nvSpPr>
        <p:spPr>
          <a:xfrm>
            <a:off x="457200" y="-83125"/>
            <a:ext cx="8229600" cy="1143000"/>
          </a:xfrm>
        </p:spPr>
        <p:txBody>
          <a:bodyPr/>
          <a:lstStyle/>
          <a:p>
            <a:r>
              <a:rPr lang="en-US" dirty="0" err="1"/>
              <a:t>msigdbr</a:t>
            </a:r>
            <a:r>
              <a:rPr lang="en-US" dirty="0"/>
              <a:t> package</a:t>
            </a:r>
          </a:p>
        </p:txBody>
      </p:sp>
      <p:sp>
        <p:nvSpPr>
          <p:cNvPr id="4" name="Slide Number Placeholder 3">
            <a:extLst>
              <a:ext uri="{FF2B5EF4-FFF2-40B4-BE49-F238E27FC236}">
                <a16:creationId xmlns:a16="http://schemas.microsoft.com/office/drawing/2014/main" id="{70E6602D-4FFF-9227-710C-C3E1E221BA85}"/>
              </a:ext>
            </a:extLst>
          </p:cNvPr>
          <p:cNvSpPr>
            <a:spLocks noGrp="1"/>
          </p:cNvSpPr>
          <p:nvPr>
            <p:ph type="sldNum" sz="quarter" idx="12"/>
          </p:nvPr>
        </p:nvSpPr>
        <p:spPr/>
        <p:txBody>
          <a:bodyPr/>
          <a:lstStyle/>
          <a:p>
            <a:pPr>
              <a:defRPr/>
            </a:pPr>
            <a:fld id="{CFB4C283-6600-B448-BED6-4FE3F7984D79}" type="slidenum">
              <a:rPr lang="en-US" smtClean="0"/>
              <a:pPr>
                <a:defRPr/>
              </a:pPr>
              <a:t>50</a:t>
            </a:fld>
            <a:endParaRPr lang="en-US"/>
          </a:p>
        </p:txBody>
      </p:sp>
      <p:sp>
        <p:nvSpPr>
          <p:cNvPr id="6" name="TextBox 5">
            <a:extLst>
              <a:ext uri="{FF2B5EF4-FFF2-40B4-BE49-F238E27FC236}">
                <a16:creationId xmlns:a16="http://schemas.microsoft.com/office/drawing/2014/main" id="{F89C8556-4C10-2294-32B3-1629F0AC8AE7}"/>
              </a:ext>
            </a:extLst>
          </p:cNvPr>
          <p:cNvSpPr txBox="1"/>
          <p:nvPr/>
        </p:nvSpPr>
        <p:spPr>
          <a:xfrm>
            <a:off x="0" y="6429278"/>
            <a:ext cx="6121730" cy="646331"/>
          </a:xfrm>
          <a:prstGeom prst="rect">
            <a:avLst/>
          </a:prstGeom>
          <a:noFill/>
        </p:spPr>
        <p:txBody>
          <a:bodyPr wrap="square">
            <a:spAutoFit/>
          </a:bodyPr>
          <a:lstStyle/>
          <a:p>
            <a:r>
              <a:rPr lang="en-US" dirty="0">
                <a:hlinkClick r:id="rId2"/>
              </a:rPr>
              <a:t>https://cran.r-project.org/web/packages/msigdbr/index.html</a:t>
            </a:r>
            <a:endParaRPr lang="en-US" dirty="0"/>
          </a:p>
          <a:p>
            <a:endParaRPr lang="en-US" dirty="0"/>
          </a:p>
        </p:txBody>
      </p:sp>
      <p:pic>
        <p:nvPicPr>
          <p:cNvPr id="7" name="Picture 6">
            <a:extLst>
              <a:ext uri="{FF2B5EF4-FFF2-40B4-BE49-F238E27FC236}">
                <a16:creationId xmlns:a16="http://schemas.microsoft.com/office/drawing/2014/main" id="{B3455D7F-9BDE-1D7B-DE4F-07356D676AEA}"/>
              </a:ext>
            </a:extLst>
          </p:cNvPr>
          <p:cNvPicPr>
            <a:picLocks noChangeAspect="1"/>
          </p:cNvPicPr>
          <p:nvPr/>
        </p:nvPicPr>
        <p:blipFill>
          <a:blip r:embed="rId3"/>
          <a:stretch>
            <a:fillRect/>
          </a:stretch>
        </p:blipFill>
        <p:spPr>
          <a:xfrm>
            <a:off x="685800" y="1323020"/>
            <a:ext cx="5867400" cy="2970602"/>
          </a:xfrm>
          <a:prstGeom prst="rect">
            <a:avLst/>
          </a:prstGeom>
        </p:spPr>
      </p:pic>
      <p:sp>
        <p:nvSpPr>
          <p:cNvPr id="8" name="TextBox 7">
            <a:extLst>
              <a:ext uri="{FF2B5EF4-FFF2-40B4-BE49-F238E27FC236}">
                <a16:creationId xmlns:a16="http://schemas.microsoft.com/office/drawing/2014/main" id="{1C810CC3-F1D4-DEA3-70EF-68B8666FD13C}"/>
              </a:ext>
            </a:extLst>
          </p:cNvPr>
          <p:cNvSpPr txBox="1"/>
          <p:nvPr/>
        </p:nvSpPr>
        <p:spPr>
          <a:xfrm>
            <a:off x="685800" y="958338"/>
            <a:ext cx="2993063" cy="369332"/>
          </a:xfrm>
          <a:prstGeom prst="rect">
            <a:avLst/>
          </a:prstGeom>
          <a:noFill/>
        </p:spPr>
        <p:txBody>
          <a:bodyPr wrap="none" rtlCol="0">
            <a:spAutoFit/>
          </a:bodyPr>
          <a:lstStyle/>
          <a:p>
            <a:r>
              <a:rPr lang="en-US" dirty="0"/>
              <a:t>Homologues for other species</a:t>
            </a:r>
          </a:p>
        </p:txBody>
      </p:sp>
      <p:sp>
        <p:nvSpPr>
          <p:cNvPr id="9" name="TextBox 8">
            <a:extLst>
              <a:ext uri="{FF2B5EF4-FFF2-40B4-BE49-F238E27FC236}">
                <a16:creationId xmlns:a16="http://schemas.microsoft.com/office/drawing/2014/main" id="{4E620F0C-D876-A525-DB9C-CEEEFCDE6E5F}"/>
              </a:ext>
            </a:extLst>
          </p:cNvPr>
          <p:cNvSpPr txBox="1"/>
          <p:nvPr/>
        </p:nvSpPr>
        <p:spPr>
          <a:xfrm>
            <a:off x="403761" y="4439308"/>
            <a:ext cx="2444708" cy="646331"/>
          </a:xfrm>
          <a:prstGeom prst="rect">
            <a:avLst/>
          </a:prstGeom>
          <a:noFill/>
        </p:spPr>
        <p:txBody>
          <a:bodyPr wrap="none" rtlCol="0">
            <a:spAutoFit/>
          </a:bodyPr>
          <a:lstStyle/>
          <a:p>
            <a:r>
              <a:rPr lang="en-US" dirty="0"/>
              <a:t>Helper function to view </a:t>
            </a:r>
          </a:p>
          <a:p>
            <a:r>
              <a:rPr lang="en-US" dirty="0"/>
              <a:t>available collections</a:t>
            </a:r>
          </a:p>
        </p:txBody>
      </p:sp>
      <p:pic>
        <p:nvPicPr>
          <p:cNvPr id="10" name="Picture 9">
            <a:extLst>
              <a:ext uri="{FF2B5EF4-FFF2-40B4-BE49-F238E27FC236}">
                <a16:creationId xmlns:a16="http://schemas.microsoft.com/office/drawing/2014/main" id="{12D344EF-D8B9-DED7-2D78-4EDD6014939B}"/>
              </a:ext>
            </a:extLst>
          </p:cNvPr>
          <p:cNvPicPr>
            <a:picLocks noChangeAspect="1"/>
          </p:cNvPicPr>
          <p:nvPr/>
        </p:nvPicPr>
        <p:blipFill>
          <a:blip r:embed="rId4"/>
          <a:stretch>
            <a:fillRect/>
          </a:stretch>
        </p:blipFill>
        <p:spPr>
          <a:xfrm>
            <a:off x="2931847" y="4439308"/>
            <a:ext cx="3083005" cy="2006536"/>
          </a:xfrm>
          <a:prstGeom prst="rect">
            <a:avLst/>
          </a:prstGeom>
        </p:spPr>
      </p:pic>
    </p:spTree>
    <p:extLst>
      <p:ext uri="{BB962C8B-B14F-4D97-AF65-F5344CB8AC3E}">
        <p14:creationId xmlns:p14="http://schemas.microsoft.com/office/powerpoint/2010/main" val="2762239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791998F-1692-EA37-6F46-2601EEF1ADCA}"/>
              </a:ext>
            </a:extLst>
          </p:cNvPr>
          <p:cNvSpPr>
            <a:spLocks noGrp="1"/>
          </p:cNvSpPr>
          <p:nvPr>
            <p:ph type="sldNum" sz="quarter" idx="12"/>
          </p:nvPr>
        </p:nvSpPr>
        <p:spPr/>
        <p:txBody>
          <a:bodyPr/>
          <a:lstStyle/>
          <a:p>
            <a:pPr>
              <a:defRPr/>
            </a:pPr>
            <a:fld id="{CFB4C283-6600-B448-BED6-4FE3F7984D79}"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07" y="1803400"/>
            <a:ext cx="831850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4"/>
          <p:cNvSpPr txBox="1">
            <a:spLocks noChangeArrowheads="1"/>
          </p:cNvSpPr>
          <p:nvPr/>
        </p:nvSpPr>
        <p:spPr bwMode="auto">
          <a:xfrm>
            <a:off x="190907" y="1368187"/>
            <a:ext cx="63725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KEGG: </a:t>
            </a:r>
            <a:r>
              <a:rPr lang="en-US" sz="1800" dirty="0" err="1"/>
              <a:t>ClusterProfiler</a:t>
            </a:r>
            <a:r>
              <a:rPr lang="en-US" sz="1800" dirty="0"/>
              <a:t> built-in function for GSEA of KEGG pathways</a:t>
            </a:r>
          </a:p>
        </p:txBody>
      </p:sp>
      <p:sp>
        <p:nvSpPr>
          <p:cNvPr id="69636" name="TextBox 5"/>
          <p:cNvSpPr txBox="1">
            <a:spLocks noChangeArrowheads="1"/>
          </p:cNvSpPr>
          <p:nvPr/>
        </p:nvSpPr>
        <p:spPr bwMode="auto">
          <a:xfrm>
            <a:off x="190907" y="3003332"/>
            <a:ext cx="843131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User-defined gene set collection: Import a .</a:t>
            </a:r>
            <a:r>
              <a:rPr lang="en-US" sz="1800" dirty="0" err="1"/>
              <a:t>gmt</a:t>
            </a:r>
            <a:r>
              <a:rPr lang="en-US" sz="1800" dirty="0"/>
              <a:t> file of gene sets and convert to TERM2GENE data frame needed for </a:t>
            </a:r>
            <a:r>
              <a:rPr lang="en-US" sz="1800" dirty="0" err="1"/>
              <a:t>clusterProfiler</a:t>
            </a:r>
            <a:r>
              <a:rPr lang="en-US" sz="1800" dirty="0"/>
              <a:t>:</a:t>
            </a:r>
          </a:p>
        </p:txBody>
      </p:sp>
      <p:sp>
        <p:nvSpPr>
          <p:cNvPr id="69637" name="TextBox 6"/>
          <p:cNvSpPr txBox="1">
            <a:spLocks noChangeArrowheads="1"/>
          </p:cNvSpPr>
          <p:nvPr/>
        </p:nvSpPr>
        <p:spPr bwMode="auto">
          <a:xfrm>
            <a:off x="190907" y="5728615"/>
            <a:ext cx="66897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Conversion of gene ID types with </a:t>
            </a:r>
            <a:r>
              <a:rPr lang="en-US" sz="1800" dirty="0" err="1"/>
              <a:t>clusterProfiler</a:t>
            </a:r>
            <a:r>
              <a:rPr lang="en-US" sz="1800" dirty="0"/>
              <a:t> (or </a:t>
            </a:r>
            <a:r>
              <a:rPr lang="en-US" sz="1800" dirty="0" err="1"/>
              <a:t>biomaRt</a:t>
            </a:r>
            <a:r>
              <a:rPr lang="en-US" sz="1800" dirty="0"/>
              <a: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07" y="6030790"/>
            <a:ext cx="640080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597307" y="6399213"/>
            <a:ext cx="75132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a:t>biomaRt</a:t>
            </a:r>
            <a:r>
              <a:rPr lang="en-US" sz="1800" dirty="0"/>
              <a:t>: </a:t>
            </a:r>
            <a:r>
              <a:rPr lang="en-US" sz="1800" dirty="0">
                <a:hlinkClick r:id="rId4"/>
              </a:rPr>
              <a:t>https://bioconductor.org/packages/release/bioc/html/biomaRt.html</a:t>
            </a:r>
            <a:endParaRPr lang="en-US" sz="1800" dirty="0"/>
          </a:p>
          <a:p>
            <a:pPr eaLnBrk="1" hangingPunct="1"/>
            <a:endParaRPr lang="en-US" sz="1800" dirty="0"/>
          </a:p>
        </p:txBody>
      </p:sp>
      <p:pic>
        <p:nvPicPr>
          <p:cNvPr id="6964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5309" y="3312512"/>
            <a:ext cx="23495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4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3620" y="4081649"/>
            <a:ext cx="3025835" cy="138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4C4EFF0-B378-DE96-C3E0-BDCFDAC6BA58}"/>
              </a:ext>
            </a:extLst>
          </p:cNvPr>
          <p:cNvSpPr>
            <a:spLocks noGrp="1"/>
          </p:cNvSpPr>
          <p:nvPr>
            <p:ph type="sldNum" sz="quarter" idx="12"/>
          </p:nvPr>
        </p:nvSpPr>
        <p:spPr/>
        <p:txBody>
          <a:bodyPr/>
          <a:lstStyle/>
          <a:p>
            <a:pPr>
              <a:defRPr/>
            </a:pPr>
            <a:fld id="{CFB4C283-6600-B448-BED6-4FE3F7984D79}" type="slidenum">
              <a:rPr lang="en-US" smtClean="0"/>
              <a:pPr>
                <a:defRPr/>
              </a:pPr>
              <a:t>52</a:t>
            </a:fld>
            <a:endParaRPr lang="en-US"/>
          </a:p>
        </p:txBody>
      </p:sp>
      <p:pic>
        <p:nvPicPr>
          <p:cNvPr id="4" name="Picture 3">
            <a:extLst>
              <a:ext uri="{FF2B5EF4-FFF2-40B4-BE49-F238E27FC236}">
                <a16:creationId xmlns:a16="http://schemas.microsoft.com/office/drawing/2014/main" id="{1C2E5AA2-03B2-BA8D-A0E4-87C4E9BEF968}"/>
              </a:ext>
            </a:extLst>
          </p:cNvPr>
          <p:cNvPicPr>
            <a:picLocks noChangeAspect="1"/>
          </p:cNvPicPr>
          <p:nvPr/>
        </p:nvPicPr>
        <p:blipFill>
          <a:blip r:embed="rId7"/>
          <a:stretch>
            <a:fillRect/>
          </a:stretch>
        </p:blipFill>
        <p:spPr>
          <a:xfrm>
            <a:off x="24545" y="4031415"/>
            <a:ext cx="5394727" cy="1489589"/>
          </a:xfrm>
          <a:prstGeom prst="rect">
            <a:avLst/>
          </a:prstGeom>
        </p:spPr>
      </p:pic>
      <p:sp>
        <p:nvSpPr>
          <p:cNvPr id="5" name="TextBox 6">
            <a:extLst>
              <a:ext uri="{FF2B5EF4-FFF2-40B4-BE49-F238E27FC236}">
                <a16:creationId xmlns:a16="http://schemas.microsoft.com/office/drawing/2014/main" id="{0C230EC0-7822-91F3-7AB3-F0E1D3408F8F}"/>
              </a:ext>
            </a:extLst>
          </p:cNvPr>
          <p:cNvSpPr txBox="1">
            <a:spLocks noChangeArrowheads="1"/>
          </p:cNvSpPr>
          <p:nvPr/>
        </p:nvSpPr>
        <p:spPr bwMode="auto">
          <a:xfrm>
            <a:off x="470307" y="3641042"/>
            <a:ext cx="710162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Converts a </a:t>
            </a:r>
            <a:r>
              <a:rPr lang="en-US" sz="1800" dirty="0" err="1"/>
              <a:t>gmt</a:t>
            </a:r>
            <a:r>
              <a:rPr lang="en-US" sz="1800" dirty="0"/>
              <a:t> text file with 1 gene set per line to a 2-column data frame: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then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an immune-related gene set coming up? Is there a Natural killer gene set coming up?</a:t>
            </a:r>
          </a:p>
          <a:p>
            <a:pPr lvl="1" eaLnBrk="1" hangingPunct="1">
              <a:buFontTx/>
              <a:buChar char="-"/>
              <a:defRPr/>
            </a:pPr>
            <a:r>
              <a:rPr lang="en-US" sz="1600" dirty="0">
                <a:ea typeface="ＭＳ Ｐゴシック" charset="0"/>
                <a:cs typeface="+mn-cs"/>
              </a:rPr>
              <a:t>Using </a:t>
            </a:r>
            <a:r>
              <a:rPr lang="en-US" sz="1600" dirty="0" err="1">
                <a:ea typeface="ＭＳ Ｐゴシック" charset="0"/>
                <a:cs typeface="+mn-cs"/>
              </a:rPr>
              <a:t>msigdbr</a:t>
            </a:r>
            <a:r>
              <a:rPr lang="en-US" sz="1600" dirty="0">
                <a:ea typeface="ＭＳ Ｐゴシック" charset="0"/>
                <a:cs typeface="+mn-cs"/>
              </a:rPr>
              <a:t>, obtain a TERM2GENE </a:t>
            </a:r>
            <a:r>
              <a:rPr lang="en-US" sz="1600" dirty="0" err="1">
                <a:ea typeface="ＭＳ Ｐゴシック" charset="0"/>
                <a:cs typeface="+mn-cs"/>
              </a:rPr>
              <a:t>data.frame</a:t>
            </a:r>
            <a:r>
              <a:rPr lang="en-US" sz="1600" dirty="0">
                <a:ea typeface="ＭＳ Ｐゴシック" charset="0"/>
                <a:cs typeface="+mn-cs"/>
              </a:rPr>
              <a:t> of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0D0407C-C799-0A1F-66F1-ABC47D664232}"/>
              </a:ext>
            </a:extLst>
          </p:cNvPr>
          <p:cNvSpPr>
            <a:spLocks noGrp="1"/>
          </p:cNvSpPr>
          <p:nvPr>
            <p:ph type="sldNum" sz="quarter" idx="12"/>
          </p:nvPr>
        </p:nvSpPr>
        <p:spPr/>
        <p:txBody>
          <a:bodyPr/>
          <a:lstStyle/>
          <a:p>
            <a:pPr>
              <a:defRPr/>
            </a:pPr>
            <a:fld id="{CFB4C283-6600-B448-BED6-4FE3F7984D79}"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a:latin typeface="Calibri" charset="0"/>
                <a:ea typeface="MS PGothic" charset="0"/>
              </a:rPr>
              <a:t>Enrichment/functional analysis - summary</a:t>
            </a: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EADF1A3-2526-F994-5CB0-6B2F6D24E7F8}"/>
              </a:ext>
            </a:extLst>
          </p:cNvPr>
          <p:cNvSpPr>
            <a:spLocks noGrp="1"/>
          </p:cNvSpPr>
          <p:nvPr>
            <p:ph type="sldNum" sz="quarter" idx="12"/>
          </p:nvPr>
        </p:nvSpPr>
        <p:spPr/>
        <p:txBody>
          <a:bodyPr/>
          <a:lstStyle/>
          <a:p>
            <a:pPr>
              <a:defRPr/>
            </a:pPr>
            <a:fld id="{CFB4C283-6600-B448-BED6-4FE3F7984D79}"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
        <p:nvSpPr>
          <p:cNvPr id="2" name="Slide Number Placeholder 1">
            <a:extLst>
              <a:ext uri="{FF2B5EF4-FFF2-40B4-BE49-F238E27FC236}">
                <a16:creationId xmlns:a16="http://schemas.microsoft.com/office/drawing/2014/main" id="{8C92752F-3CCD-4602-0F06-5816586FF3EE}"/>
              </a:ext>
            </a:extLst>
          </p:cNvPr>
          <p:cNvSpPr>
            <a:spLocks noGrp="1"/>
          </p:cNvSpPr>
          <p:nvPr>
            <p:ph type="sldNum" sz="quarter" idx="12"/>
          </p:nvPr>
        </p:nvSpPr>
        <p:spPr/>
        <p:txBody>
          <a:bodyPr/>
          <a:lstStyle/>
          <a:p>
            <a:pPr>
              <a:defRPr/>
            </a:pPr>
            <a:fld id="{CFB4C283-6600-B448-BED6-4FE3F7984D79}"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
        <p:nvSpPr>
          <p:cNvPr id="3" name="Slide Number Placeholder 2">
            <a:extLst>
              <a:ext uri="{FF2B5EF4-FFF2-40B4-BE49-F238E27FC236}">
                <a16:creationId xmlns:a16="http://schemas.microsoft.com/office/drawing/2014/main" id="{7D411D02-5B44-2BDC-F4A2-925A504F10E6}"/>
              </a:ext>
            </a:extLst>
          </p:cNvPr>
          <p:cNvSpPr>
            <a:spLocks noGrp="1"/>
          </p:cNvSpPr>
          <p:nvPr>
            <p:ph type="sldNum" sz="quarter" idx="12"/>
          </p:nvPr>
        </p:nvSpPr>
        <p:spPr/>
        <p:txBody>
          <a:bodyPr/>
          <a:lstStyle/>
          <a:p>
            <a:pPr>
              <a:defRPr/>
            </a:pPr>
            <a:fld id="{CFB4C283-6600-B448-BED6-4FE3F7984D79}" type="slidenum">
              <a:rPr lang="en-US" smtClean="0"/>
              <a:pPr>
                <a:defRPr/>
              </a:pPr>
              <a:t>56</a:t>
            </a:fld>
            <a:endParaRPr lang="en-US"/>
          </a:p>
        </p:txBody>
      </p:sp>
    </p:spTree>
    <p:extLst>
      <p:ext uri="{BB962C8B-B14F-4D97-AF65-F5344CB8AC3E}">
        <p14:creationId xmlns:p14="http://schemas.microsoft.com/office/powerpoint/2010/main" val="1354980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B5D724B7-710D-79D3-50B3-B32460F38C62}"/>
              </a:ext>
            </a:extLst>
          </p:cNvPr>
          <p:cNvSpPr>
            <a:spLocks noGrp="1"/>
          </p:cNvSpPr>
          <p:nvPr>
            <p:ph type="sldNum" sz="quarter" idx="12"/>
          </p:nvPr>
        </p:nvSpPr>
        <p:spPr/>
        <p:txBody>
          <a:bodyPr/>
          <a:lstStyle/>
          <a:p>
            <a:pPr>
              <a:defRPr/>
            </a:pPr>
            <a:fld id="{CFB4C283-6600-B448-BED6-4FE3F7984D79}"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p>
          <a:p>
            <a:pPr marL="0" indent="0" algn="ctr" eaLnBrk="1" hangingPunct="1">
              <a:buFont typeface="Arial" charset="0"/>
              <a:buNone/>
              <a:defRPr/>
            </a:pPr>
            <a:r>
              <a:rPr lang="en-US" sz="2800" dirty="0">
                <a:ea typeface="ＭＳ Ｐゴシック" charset="0"/>
                <a:cs typeface="ＭＳ Ｐゴシック" charset="0"/>
              </a:rPr>
              <a:t>providing course material.</a:t>
            </a: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
        <p:nvSpPr>
          <p:cNvPr id="4" name="Slide Number Placeholder 3">
            <a:extLst>
              <a:ext uri="{FF2B5EF4-FFF2-40B4-BE49-F238E27FC236}">
                <a16:creationId xmlns:a16="http://schemas.microsoft.com/office/drawing/2014/main" id="{0F893665-7372-1A90-15B3-496CAF65F666}"/>
              </a:ext>
            </a:extLst>
          </p:cNvPr>
          <p:cNvSpPr>
            <a:spLocks noGrp="1"/>
          </p:cNvSpPr>
          <p:nvPr>
            <p:ph type="sldNum" sz="quarter" idx="12"/>
          </p:nvPr>
        </p:nvSpPr>
        <p:spPr/>
        <p:txBody>
          <a:bodyPr/>
          <a:lstStyle/>
          <a:p>
            <a:pPr>
              <a:defRPr/>
            </a:pPr>
            <a:fld id="{CFB4C283-6600-B448-BED6-4FE3F7984D79}"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8E908F5-EB54-F7D6-D050-44626DF327F5}"/>
              </a:ext>
            </a:extLst>
          </p:cNvPr>
          <p:cNvSpPr>
            <a:spLocks noGrp="1"/>
          </p:cNvSpPr>
          <p:nvPr>
            <p:ph type="sldNum" sz="quarter" idx="12"/>
          </p:nvPr>
        </p:nvSpPr>
        <p:spPr/>
        <p:txBody>
          <a:bodyPr/>
          <a:lstStyle/>
          <a:p>
            <a:pPr>
              <a:defRPr/>
            </a:pPr>
            <a:fld id="{CFB4C283-6600-B448-BED6-4FE3F7984D79}" type="slidenum">
              <a:rPr lang="en-US" smtClean="0"/>
              <a:pPr>
                <a:defRPr/>
              </a:pPr>
              <a:t>59</a:t>
            </a:fld>
            <a:endParaRPr lang="en-US"/>
          </a:p>
        </p:txBody>
      </p:sp>
    </p:spTree>
    <p:extLst>
      <p:ext uri="{BB962C8B-B14F-4D97-AF65-F5344CB8AC3E}">
        <p14:creationId xmlns:p14="http://schemas.microsoft.com/office/powerpoint/2010/main" val="1695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dirty="0">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google Doc file :</a:t>
            </a:r>
          </a:p>
          <a:p>
            <a:pPr eaLnBrk="1" hangingPunct="1">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1D196FA1-4321-C88B-46C2-D270535849CA}"/>
              </a:ext>
            </a:extLst>
          </p:cNvPr>
          <p:cNvSpPr>
            <a:spLocks noGrp="1"/>
          </p:cNvSpPr>
          <p:nvPr>
            <p:ph type="sldNum" sz="quarter" idx="12"/>
          </p:nvPr>
        </p:nvSpPr>
        <p:spPr/>
        <p:txBody>
          <a:bodyPr/>
          <a:lstStyle/>
          <a:p>
            <a:pPr>
              <a:defRPr/>
            </a:pPr>
            <a:fld id="{CFB4C283-6600-B448-BED6-4FE3F7984D79}" type="slidenum">
              <a:rPr lang="en-US" smtClean="0"/>
              <a:pPr>
                <a:defRPr/>
              </a:pPr>
              <a:t>6</a:t>
            </a:fld>
            <a:endParaRPr lang="en-US"/>
          </a:p>
        </p:txBody>
      </p:sp>
      <p:sp>
        <p:nvSpPr>
          <p:cNvPr id="7" name="TextBox 6">
            <a:extLst>
              <a:ext uri="{FF2B5EF4-FFF2-40B4-BE49-F238E27FC236}">
                <a16:creationId xmlns:a16="http://schemas.microsoft.com/office/drawing/2014/main" id="{287A687D-D80A-4ACC-B3A4-016C53BD81C5}"/>
              </a:ext>
            </a:extLst>
          </p:cNvPr>
          <p:cNvSpPr txBox="1"/>
          <p:nvPr/>
        </p:nvSpPr>
        <p:spPr>
          <a:xfrm>
            <a:off x="9524010" y="1140031"/>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1B7EC4C5-5234-4784-6E4B-CB90ABC6AD01}"/>
              </a:ext>
            </a:extLst>
          </p:cNvPr>
          <p:cNvSpPr txBox="1"/>
          <p:nvPr/>
        </p:nvSpPr>
        <p:spPr>
          <a:xfrm>
            <a:off x="3562597" y="4346370"/>
            <a:ext cx="3277589" cy="1077218"/>
          </a:xfrm>
          <a:prstGeom prst="rect">
            <a:avLst/>
          </a:prstGeom>
          <a:noFill/>
        </p:spPr>
        <p:txBody>
          <a:bodyPr wrap="square" rtlCol="0">
            <a:spAutoFit/>
          </a:bodyPr>
          <a:lstStyle/>
          <a:p>
            <a:r>
              <a:rPr lang="en-US" sz="3200" dirty="0">
                <a:hlinkClick r:id="rId4"/>
              </a:rPr>
              <a:t>shared doc</a:t>
            </a:r>
            <a:endParaRPr lang="en-US" sz="3200" dirty="0"/>
          </a:p>
          <a:p>
            <a:endParaRPr lang="en-US" sz="3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ction="ppaction://noaction"/>
            </a:endParaRPr>
          </a:p>
          <a:p>
            <a:pPr eaLnBrk="1" hangingPunct="1"/>
            <a:r>
              <a:rPr lang="en-US" sz="3000" dirty="0">
                <a:latin typeface="Calibri" charset="0"/>
                <a:hlinkClick r:id="" action="ppaction://noaction"/>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B470A73E-40D0-8CB5-9B4B-1C6EA37CDFD7}"/>
              </a:ext>
            </a:extLst>
          </p:cNvPr>
          <p:cNvSpPr>
            <a:spLocks noGrp="1"/>
          </p:cNvSpPr>
          <p:nvPr>
            <p:ph type="sldNum" sz="quarter" idx="12"/>
          </p:nvPr>
        </p:nvSpPr>
        <p:spPr/>
        <p:txBody>
          <a:bodyPr/>
          <a:lstStyle/>
          <a:p>
            <a:pPr>
              <a:defRPr/>
            </a:pPr>
            <a:fld id="{CFB4C283-6600-B448-BED6-4FE3F7984D79}" type="slidenum">
              <a:rPr lang="en-US" smtClean="0"/>
              <a:pPr>
                <a:defRPr/>
              </a:pPr>
              <a:t>60</a:t>
            </a:fld>
            <a:endParaRPr lang="en-US"/>
          </a:p>
        </p:txBody>
      </p:sp>
    </p:spTree>
    <p:extLst>
      <p:ext uri="{BB962C8B-B14F-4D97-AF65-F5344CB8AC3E}">
        <p14:creationId xmlns:p14="http://schemas.microsoft.com/office/powerpoint/2010/main" val="4172827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organisms </a:t>
            </a:r>
            <a:r>
              <a:rPr lang="mr-IN" dirty="0">
                <a:latin typeface="Calibri" charset="0"/>
              </a:rPr>
              <a:t>–</a:t>
            </a:r>
            <a:r>
              <a:rPr lang="en-US" dirty="0">
                <a:latin typeface="Calibri" charset="0"/>
              </a:rPr>
              <a:t> some tools/code</a:t>
            </a: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a:latin typeface="Calibri" charset="0"/>
              </a:rPr>
              <a:t>A pipeline for non-model Scots pine: </a:t>
            </a:r>
            <a:r>
              <a:rPr lang="en-US" sz="2400" dirty="0">
                <a:latin typeface="Calibri" charset="0"/>
              </a:rPr>
              <a:t>Starting from transcriptome assembly, gene annotation and enrichment of Gene Ontology collection.</a:t>
            </a:r>
          </a:p>
          <a:p>
            <a:pPr eaLnBrk="1" hangingPunct="1"/>
            <a:r>
              <a:rPr lang="en-US" dirty="0" err="1">
                <a:latin typeface="Calibri" charset="0"/>
              </a:rPr>
              <a:t>eggNOG</a:t>
            </a:r>
            <a:r>
              <a:rPr lang="en-US" dirty="0">
                <a:latin typeface="Calibri" charset="0"/>
              </a:rPr>
              <a:t>: </a:t>
            </a:r>
            <a:r>
              <a:rPr lang="en-US" sz="2400" dirty="0">
                <a:latin typeface="Calibri" charset="0"/>
                <a:hlinkClick r:id="rId2"/>
              </a:rPr>
              <a:t>https://academic.oup.com/nar/article/47/D1/D309/5173662</a:t>
            </a:r>
            <a:endParaRPr lang="en-US" sz="2400" dirty="0">
              <a:latin typeface="Calibri" charset="0"/>
            </a:endParaRPr>
          </a:p>
          <a:p>
            <a:pPr eaLnBrk="1" hangingPunct="1"/>
            <a:r>
              <a:rPr lang="en-US" dirty="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endParaRPr lang="en-US" sz="2400" dirty="0">
              <a:latin typeface="Calibri" charset="0"/>
            </a:endParaRPr>
          </a:p>
          <a:p>
            <a:pPr eaLnBrk="1" hangingPunct="1"/>
            <a:r>
              <a:rPr lang="en-US" dirty="0">
                <a:latin typeface="Calibri" charset="0"/>
              </a:rPr>
              <a:t>.</a:t>
            </a:r>
          </a:p>
          <a:p>
            <a:pPr eaLnBrk="1" hangingPunct="1"/>
            <a:endParaRPr lang="en-US" dirty="0">
              <a:latin typeface="Calibri" charset="0"/>
            </a:endParaRPr>
          </a:p>
          <a:p>
            <a:pPr marL="0" indent="0" eaLnBrk="1" hangingPunct="1">
              <a:buNone/>
            </a:pPr>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
        <p:nvSpPr>
          <p:cNvPr id="2" name="Slide Number Placeholder 1">
            <a:extLst>
              <a:ext uri="{FF2B5EF4-FFF2-40B4-BE49-F238E27FC236}">
                <a16:creationId xmlns:a16="http://schemas.microsoft.com/office/drawing/2014/main" id="{D27D3D32-486D-10E2-04C7-353C168C62D8}"/>
              </a:ext>
            </a:extLst>
          </p:cNvPr>
          <p:cNvSpPr>
            <a:spLocks noGrp="1"/>
          </p:cNvSpPr>
          <p:nvPr>
            <p:ph type="sldNum" sz="quarter" idx="12"/>
          </p:nvPr>
        </p:nvSpPr>
        <p:spPr/>
        <p:txBody>
          <a:bodyPr/>
          <a:lstStyle/>
          <a:p>
            <a:pPr>
              <a:defRPr/>
            </a:pPr>
            <a:fld id="{CFB4C283-6600-B448-BED6-4FE3F7984D79}" type="slidenum">
              <a:rPr lang="en-US" smtClean="0"/>
              <a:pPr>
                <a:defRPr/>
              </a:pPr>
              <a:t>61</a:t>
            </a:fld>
            <a:endParaRPr lang="en-US"/>
          </a:p>
        </p:txBody>
      </p:sp>
    </p:spTree>
    <p:extLst>
      <p:ext uri="{BB962C8B-B14F-4D97-AF65-F5344CB8AC3E}">
        <p14:creationId xmlns:p14="http://schemas.microsoft.com/office/powerpoint/2010/main" val="1951942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a:latin typeface="Calibri" charset="0"/>
              </a:rPr>
              <a:t>Bioinformatic</a:t>
            </a:r>
            <a:r>
              <a:rPr lang="en-US" sz="3000" b="1" dirty="0">
                <a:latin typeface="Calibri" charset="0"/>
              </a:rPr>
              <a:t> analysis of proteomics data</a:t>
            </a:r>
            <a:endParaRPr lang="en-US" sz="3000" dirty="0">
              <a:latin typeface="Calibri" charset="0"/>
              <a:hlinkClick r:id="" action="ppaction://noaction"/>
            </a:endParaRPr>
          </a:p>
          <a:p>
            <a:pPr eaLnBrk="1" hangingPunct="1"/>
            <a:r>
              <a:rPr lang="en-US" sz="3000" dirty="0">
                <a:latin typeface="Calibri" charset="0"/>
                <a:hlinkClick r:id="" action="ppaction://noaction"/>
              </a:rPr>
              <a:t>https://bmcsystbiol.biomedcentral.com/articles/10.1186/1752-0509-8-S2-S3</a:t>
            </a:r>
            <a:endParaRPr lang="en-US" sz="3000" dirty="0">
              <a:latin typeface="Calibri" charset="0"/>
            </a:endParaRPr>
          </a:p>
          <a:p>
            <a:pPr eaLnBrk="1" hangingPunct="1"/>
            <a:r>
              <a:rPr lang="en-US" sz="3000" dirty="0">
                <a:latin typeface="Calibri" charset="0"/>
              </a:rPr>
              <a:t>Knowledge-based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90870B15-03E7-1ED3-DD47-3C72DD923337}"/>
              </a:ext>
            </a:extLst>
          </p:cNvPr>
          <p:cNvSpPr>
            <a:spLocks noGrp="1"/>
          </p:cNvSpPr>
          <p:nvPr>
            <p:ph type="sldNum" sz="quarter" idx="12"/>
          </p:nvPr>
        </p:nvSpPr>
        <p:spPr/>
        <p:txBody>
          <a:bodyPr/>
          <a:lstStyle/>
          <a:p>
            <a:pPr>
              <a:defRPr/>
            </a:pPr>
            <a:fld id="{CFB4C283-6600-B448-BED6-4FE3F7984D79}" type="slidenum">
              <a:rPr lang="en-US" smtClean="0"/>
              <a:pPr>
                <a:defRPr/>
              </a:pPr>
              <a:t>62</a:t>
            </a:fld>
            <a:endParaRPr lang="en-US"/>
          </a:p>
        </p:txBody>
      </p:sp>
    </p:spTree>
    <p:extLst>
      <p:ext uri="{BB962C8B-B14F-4D97-AF65-F5344CB8AC3E}">
        <p14:creationId xmlns:p14="http://schemas.microsoft.com/office/powerpoint/2010/main" val="112593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E1ABB-0945-2B1D-A968-85EAB7142573}"/>
              </a:ext>
            </a:extLst>
          </p:cNvPr>
          <p:cNvSpPr>
            <a:spLocks noGrp="1"/>
          </p:cNvSpPr>
          <p:nvPr>
            <p:ph type="sldNum" sz="quarter" idx="12"/>
          </p:nvPr>
        </p:nvSpPr>
        <p:spPr/>
        <p:txBody>
          <a:bodyPr/>
          <a:lstStyle/>
          <a:p>
            <a:pPr>
              <a:defRPr/>
            </a:pPr>
            <a:fld id="{CFB4C283-6600-B448-BED6-4FE3F7984D79}"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9DB8124D-383C-957D-64A2-BA1425669D96}"/>
              </a:ext>
            </a:extLst>
          </p:cNvPr>
          <p:cNvSpPr>
            <a:spLocks noGrp="1"/>
          </p:cNvSpPr>
          <p:nvPr>
            <p:ph type="sldNum" sz="quarter" idx="12"/>
          </p:nvPr>
        </p:nvSpPr>
        <p:spPr/>
        <p:txBody>
          <a:bodyPr/>
          <a:lstStyle/>
          <a:p>
            <a:pPr>
              <a:defRPr/>
            </a:pPr>
            <a:fld id="{CFB4C283-6600-B448-BED6-4FE3F7984D79}" type="slidenum">
              <a:rPr lang="en-US" smtClean="0"/>
              <a:pPr>
                <a:defRPr/>
              </a:pPr>
              <a:t>64</a:t>
            </a:fld>
            <a:endParaRPr lang="en-US"/>
          </a:p>
        </p:txBody>
      </p:sp>
    </p:spTree>
    <p:extLst>
      <p:ext uri="{BB962C8B-B14F-4D97-AF65-F5344CB8AC3E}">
        <p14:creationId xmlns:p14="http://schemas.microsoft.com/office/powerpoint/2010/main" val="1437954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
        <p:nvSpPr>
          <p:cNvPr id="2" name="Slide Number Placeholder 1">
            <a:extLst>
              <a:ext uri="{FF2B5EF4-FFF2-40B4-BE49-F238E27FC236}">
                <a16:creationId xmlns:a16="http://schemas.microsoft.com/office/drawing/2014/main" id="{C8575B7D-3EDC-E886-C97B-399F479B259A}"/>
              </a:ext>
            </a:extLst>
          </p:cNvPr>
          <p:cNvSpPr>
            <a:spLocks noGrp="1"/>
          </p:cNvSpPr>
          <p:nvPr>
            <p:ph type="sldNum" sz="quarter" idx="12"/>
          </p:nvPr>
        </p:nvSpPr>
        <p:spPr/>
        <p:txBody>
          <a:bodyPr/>
          <a:lstStyle/>
          <a:p>
            <a:pPr>
              <a:defRPr/>
            </a:pPr>
            <a:fld id="{4D95DB8D-7CC9-794F-97A9-4930B8DC100F}"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
        <p:nvSpPr>
          <p:cNvPr id="2" name="Slide Number Placeholder 1">
            <a:extLst>
              <a:ext uri="{FF2B5EF4-FFF2-40B4-BE49-F238E27FC236}">
                <a16:creationId xmlns:a16="http://schemas.microsoft.com/office/drawing/2014/main" id="{51A6FE94-A292-C799-6898-C4B6373787F4}"/>
              </a:ext>
            </a:extLst>
          </p:cNvPr>
          <p:cNvSpPr>
            <a:spLocks noGrp="1"/>
          </p:cNvSpPr>
          <p:nvPr>
            <p:ph type="sldNum" sz="quarter" idx="12"/>
          </p:nvPr>
        </p:nvSpPr>
        <p:spPr/>
        <p:txBody>
          <a:bodyPr/>
          <a:lstStyle/>
          <a:p>
            <a:pPr>
              <a:defRPr/>
            </a:pPr>
            <a:fld id="{CFB4C283-6600-B448-BED6-4FE3F7984D79}"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2DEBD7C-5082-8F45-4809-6175DF497D4C}"/>
              </a:ext>
            </a:extLst>
          </p:cNvPr>
          <p:cNvSpPr>
            <a:spLocks noGrp="1"/>
          </p:cNvSpPr>
          <p:nvPr>
            <p:ph type="sldNum" sz="quarter" idx="12"/>
          </p:nvPr>
        </p:nvSpPr>
        <p:spPr/>
        <p:txBody>
          <a:bodyPr/>
          <a:lstStyle/>
          <a:p>
            <a:pPr>
              <a:defRPr/>
            </a:pPr>
            <a:fld id="{CFB4C283-6600-B448-BED6-4FE3F7984D79}" type="slidenum">
              <a:rPr lang="en-US" smtClean="0"/>
              <a:pPr>
                <a:defRPr/>
              </a:pPr>
              <a:t>67</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
        <p:nvSpPr>
          <p:cNvPr id="3" name="Slide Number Placeholder 2">
            <a:extLst>
              <a:ext uri="{FF2B5EF4-FFF2-40B4-BE49-F238E27FC236}">
                <a16:creationId xmlns:a16="http://schemas.microsoft.com/office/drawing/2014/main" id="{A2DBA200-7EC1-8296-445B-E2D69CB34500}"/>
              </a:ext>
            </a:extLst>
          </p:cNvPr>
          <p:cNvSpPr>
            <a:spLocks noGrp="1"/>
          </p:cNvSpPr>
          <p:nvPr>
            <p:ph type="sldNum" sz="quarter" idx="12"/>
          </p:nvPr>
        </p:nvSpPr>
        <p:spPr/>
        <p:txBody>
          <a:bodyPr/>
          <a:lstStyle/>
          <a:p>
            <a:pPr>
              <a:defRPr/>
            </a:pPr>
            <a:fld id="{CFB4C283-6600-B448-BED6-4FE3F7984D7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relationships</a:t>
            </a:r>
          </a:p>
          <a:p>
            <a:pPr lvl="1" eaLnBrk="1" hangingPunct="1"/>
            <a:r>
              <a:rPr lang="en-US" sz="2300" dirty="0">
                <a:latin typeface="Calibri" charset="0"/>
                <a:ea typeface="MS PGothic" charset="0"/>
              </a:rPr>
              <a:t>Understand the genes’ function (</a:t>
            </a:r>
            <a:r>
              <a:rPr lang="en-US" sz="2300" b="1" dirty="0">
                <a:solidFill>
                  <a:srgbClr val="604A7B"/>
                </a:solidFill>
                <a:latin typeface="Calibri" charset="0"/>
                <a:ea typeface="MS PGothic" charset="0"/>
              </a:rPr>
              <a:t>functional analysis</a:t>
            </a:r>
            <a:r>
              <a:rPr lang="en-US" sz="2300" dirty="0">
                <a:latin typeface="Calibri" charset="0"/>
                <a:ea typeface="MS PGothic" charset="0"/>
              </a:rPr>
              <a:t>)</a:t>
            </a:r>
          </a:p>
          <a:p>
            <a:pPr lvl="1" eaLnBrk="1" hangingPunct="1"/>
            <a:r>
              <a:rPr lang="en-US" sz="2300" dirty="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614267" y="1183926"/>
            <a:ext cx="3407867" cy="646331"/>
          </a:xfrm>
          <a:prstGeom prst="rect">
            <a:avLst/>
          </a:prstGeom>
          <a:noFill/>
        </p:spPr>
        <p:txBody>
          <a:bodyPr wrap="none" rtlCol="0">
            <a:spAutoFit/>
          </a:bodyPr>
          <a:lstStyle/>
          <a:p>
            <a:pPr algn="ctr"/>
            <a:r>
              <a:rPr lang="en-US" dirty="0"/>
              <a:t>Some genes have similar</a:t>
            </a:r>
          </a:p>
          <a:p>
            <a:pPr algn="ctr"/>
            <a:r>
              <a:rPr lang="en-US" dirty="0"/>
              <a:t>expression pattern across samples</a:t>
            </a:r>
          </a:p>
        </p:txBody>
      </p:sp>
      <p:sp>
        <p:nvSpPr>
          <p:cNvPr id="6" name="Slide Number Placeholder 5">
            <a:extLst>
              <a:ext uri="{FF2B5EF4-FFF2-40B4-BE49-F238E27FC236}">
                <a16:creationId xmlns:a16="http://schemas.microsoft.com/office/drawing/2014/main" id="{1917D11A-AE42-B008-E437-FBE667CE00C0}"/>
              </a:ext>
            </a:extLst>
          </p:cNvPr>
          <p:cNvSpPr>
            <a:spLocks noGrp="1"/>
          </p:cNvSpPr>
          <p:nvPr>
            <p:ph type="sldNum" sz="quarter" idx="12"/>
          </p:nvPr>
        </p:nvSpPr>
        <p:spPr/>
        <p:txBody>
          <a:bodyPr/>
          <a:lstStyle/>
          <a:p>
            <a:pPr>
              <a:defRPr/>
            </a:pPr>
            <a:fld id="{CFB4C283-6600-B448-BED6-4FE3F7984D79}"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a:solidFill>
                  <a:schemeClr val="accent4">
                    <a:lumMod val="75000"/>
                  </a:schemeClr>
                </a:solidFill>
              </a:rPr>
              <a:t>Often presented in </a:t>
            </a:r>
            <a:r>
              <a:rPr lang="en-US" sz="3000" i="1" dirty="0" err="1">
                <a:solidFill>
                  <a:schemeClr val="accent4">
                    <a:lumMod val="75000"/>
                  </a:schemeClr>
                </a:solidFill>
              </a:rPr>
              <a:t>omics</a:t>
            </a:r>
            <a:r>
              <a:rPr lang="en-US" sz="3000" dirty="0">
                <a:solidFill>
                  <a:schemeClr val="accent4">
                    <a:lumMod val="75000"/>
                  </a:schemeClr>
                </a:solidFill>
              </a:rPr>
              <a:t> studies</a:t>
            </a: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a:t>Different molecular alterations in vasculature of brain metastasis from different origins, compared to normal brain vasculature</a:t>
            </a:r>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a:t>Bulk </a:t>
            </a:r>
            <a:r>
              <a:rPr lang="en-US" dirty="0" err="1"/>
              <a:t>RNAseq</a:t>
            </a:r>
            <a:r>
              <a:rPr lang="en-US" dirty="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a:t>Impact of a treatment on myeloid cells,</a:t>
            </a:r>
          </a:p>
          <a:p>
            <a:pPr algn="ctr"/>
            <a:r>
              <a:rPr lang="en-US" dirty="0"/>
              <a:t>pathways that could contribute to tumor growth limitation</a:t>
            </a:r>
          </a:p>
        </p:txBody>
      </p:sp>
      <p:sp>
        <p:nvSpPr>
          <p:cNvPr id="14" name="TextBox 13"/>
          <p:cNvSpPr txBox="1"/>
          <p:nvPr/>
        </p:nvSpPr>
        <p:spPr>
          <a:xfrm>
            <a:off x="5604235" y="6197223"/>
            <a:ext cx="3024611" cy="738664"/>
          </a:xfrm>
          <a:prstGeom prst="rect">
            <a:avLst/>
          </a:prstGeom>
          <a:noFill/>
        </p:spPr>
        <p:txBody>
          <a:bodyPr wrap="none" rtlCol="0">
            <a:spAutoFit/>
          </a:bodyPr>
          <a:lstStyle/>
          <a:p>
            <a:r>
              <a:rPr lang="en-US" dirty="0"/>
              <a:t>Single-cell </a:t>
            </a:r>
            <a:r>
              <a:rPr lang="en-US" dirty="0" err="1"/>
              <a:t>RNAseq</a:t>
            </a:r>
            <a:r>
              <a:rPr lang="en-US" dirty="0"/>
              <a:t> (ORA)</a:t>
            </a:r>
          </a:p>
          <a:p>
            <a:r>
              <a:rPr lang="mr-IN" sz="1200" dirty="0">
                <a:hlinkClick r:id="rId6"/>
              </a:rPr>
              <a:t>https://doi.org/10.1038/s43018-023-00668-y</a:t>
            </a:r>
            <a:endParaRPr lang="fr-CH" sz="1200" dirty="0"/>
          </a:p>
          <a:p>
            <a:endParaRPr lang="en-US" sz="1200" dirty="0"/>
          </a:p>
        </p:txBody>
      </p:sp>
      <p:sp>
        <p:nvSpPr>
          <p:cNvPr id="3" name="Slide Number Placeholder 2">
            <a:extLst>
              <a:ext uri="{FF2B5EF4-FFF2-40B4-BE49-F238E27FC236}">
                <a16:creationId xmlns:a16="http://schemas.microsoft.com/office/drawing/2014/main" id="{138605B4-4837-B268-0CBC-CCF64C693353}"/>
              </a:ext>
            </a:extLst>
          </p:cNvPr>
          <p:cNvSpPr>
            <a:spLocks noGrp="1"/>
          </p:cNvSpPr>
          <p:nvPr>
            <p:ph type="sldNum" sz="quarter" idx="12"/>
          </p:nvPr>
        </p:nvSpPr>
        <p:spPr/>
        <p:txBody>
          <a:bodyPr/>
          <a:lstStyle/>
          <a:p>
            <a:pPr>
              <a:defRPr/>
            </a:pPr>
            <a:fld id="{CFB4C283-6600-B448-BED6-4FE3F7984D79}" type="slidenum">
              <a:rPr lang="en-US" smtClean="0"/>
              <a:pPr>
                <a:defRPr/>
              </a:pPr>
              <a:t>9</a:t>
            </a:fld>
            <a:endParaRPr lang="en-US" dirty="0"/>
          </a:p>
        </p:txBody>
      </p:sp>
    </p:spTree>
    <p:extLst>
      <p:ext uri="{BB962C8B-B14F-4D97-AF65-F5344CB8AC3E}">
        <p14:creationId xmlns:p14="http://schemas.microsoft.com/office/powerpoint/2010/main" val="2279028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16966</TotalTime>
  <Words>5252</Words>
  <Application>Microsoft Macintosh PowerPoint</Application>
  <PresentationFormat>On-screen Show (4:3)</PresentationFormat>
  <Paragraphs>642</Paragraphs>
  <Slides>67</Slides>
  <Notes>25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ＭＳ Ｐゴシック</vt:lpstr>
      <vt:lpstr>Arial</vt:lpstr>
      <vt:lpstr>Calibri</vt:lpstr>
      <vt:lpstr>Mangal</vt:lpstr>
      <vt:lpstr>SF Pro Text</vt:lpstr>
      <vt:lpstr>Symbol</vt:lpstr>
      <vt:lpstr>Office Theme</vt:lpstr>
      <vt:lpstr>PowerPoint Presentation</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 three major steps</vt:lpstr>
      <vt:lpstr>Enrichment analysis in non-model organisms</vt:lpstr>
      <vt:lpstr>Approaches used in enrichment analysis</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other type of data or score</vt:lpstr>
      <vt:lpstr>Functions for GSEA with clusterProfiler</vt:lpstr>
      <vt:lpstr>Bioconductor orgDb packages</vt:lpstr>
      <vt:lpstr>PowerPoint Presentation</vt:lpstr>
      <vt:lpstr>Recap and exercise 2</vt:lpstr>
      <vt:lpstr>Visualization of enrichment results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 for KEGG pathways  pathview package </vt:lpstr>
      <vt:lpstr>Reactome</vt:lpstr>
      <vt:lpstr>MSigDB</vt:lpstr>
      <vt:lpstr>msigdbr package</vt:lpstr>
      <vt:lpstr>WikiPathways</vt:lpstr>
      <vt:lpstr>GSEA of other gene sets in R</vt:lpstr>
      <vt:lpstr>Recap and exercise 4</vt:lpstr>
      <vt:lpstr>Enrichment/functional analysis - summary</vt:lpstr>
      <vt:lpstr>PowerPoint Presentation</vt:lpstr>
      <vt:lpstr>Single-sample gene set variation analysis</vt:lpstr>
      <vt:lpstr>Credits: 0.25 ECTS</vt:lpstr>
      <vt:lpstr>PowerPoint Presentation</vt:lpstr>
      <vt:lpstr>PowerPoint Presentation</vt:lpstr>
      <vt:lpstr>Limitations of enrichment analysis</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Tania Wyss</cp:lastModifiedBy>
  <cp:revision>791</cp:revision>
  <cp:lastPrinted>2024-11-28T11:11:59Z</cp:lastPrinted>
  <dcterms:created xsi:type="dcterms:W3CDTF">2020-06-11T13:09:07Z</dcterms:created>
  <dcterms:modified xsi:type="dcterms:W3CDTF">2025-11-27T15:06:00Z</dcterms:modified>
</cp:coreProperties>
</file>